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sldIdLst>
    <p:sldId id="256" r:id="rId2"/>
    <p:sldId id="257" r:id="rId3"/>
    <p:sldId id="258" r:id="rId4"/>
    <p:sldId id="285" r:id="rId5"/>
    <p:sldId id="259" r:id="rId6"/>
    <p:sldId id="260" r:id="rId7"/>
    <p:sldId id="279" r:id="rId8"/>
    <p:sldId id="278" r:id="rId9"/>
    <p:sldId id="280" r:id="rId10"/>
    <p:sldId id="281" r:id="rId11"/>
    <p:sldId id="282" r:id="rId12"/>
    <p:sldId id="283" r:id="rId13"/>
    <p:sldId id="284" r:id="rId14"/>
    <p:sldId id="262" r:id="rId15"/>
    <p:sldId id="263" r:id="rId16"/>
    <p:sldId id="264" r:id="rId17"/>
    <p:sldId id="265" r:id="rId18"/>
    <p:sldId id="266" r:id="rId19"/>
    <p:sldId id="267" r:id="rId20"/>
    <p:sldId id="269" r:id="rId21"/>
    <p:sldId id="270" r:id="rId22"/>
    <p:sldId id="286" r:id="rId23"/>
    <p:sldId id="287" r:id="rId24"/>
    <p:sldId id="288" r:id="rId25"/>
    <p:sldId id="274" r:id="rId26"/>
    <p:sldId id="273" r:id="rId27"/>
    <p:sldId id="275"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PA S PILLAI" initials="SSP" lastIdx="1" clrIdx="0">
    <p:extLst>
      <p:ext uri="{19B8F6BF-5375-455C-9EA6-DF929625EA0E}">
        <p15:presenceInfo xmlns:p15="http://schemas.microsoft.com/office/powerpoint/2012/main" userId="476e31e734f121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4377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313324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36620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144433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35392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3040014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1914573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4477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372820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AE55A-DC0D-4ED9-9116-26967A4007FC}" type="datetimeFigureOut">
              <a:rPr lang="en-IN" smtClean="0"/>
              <a:t>27-02-2022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134066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AAE55A-DC0D-4ED9-9116-26967A4007FC}" type="datetimeFigureOut">
              <a:rPr lang="en-IN" smtClean="0"/>
              <a:t>27-02-2022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252111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AAE55A-DC0D-4ED9-9116-26967A4007FC}" type="datetimeFigureOut">
              <a:rPr lang="en-IN" smtClean="0"/>
              <a:t>27-02-2022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106672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AAE55A-DC0D-4ED9-9116-26967A4007FC}" type="datetimeFigureOut">
              <a:rPr lang="en-IN" smtClean="0"/>
              <a:t>27-02-2022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2008260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AE55A-DC0D-4ED9-9116-26967A4007FC}" type="datetimeFigureOut">
              <a:rPr lang="en-IN" smtClean="0"/>
              <a:t>27-02-2022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1084719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AAE55A-DC0D-4ED9-9116-26967A4007FC}" type="datetimeFigureOut">
              <a:rPr lang="en-IN" smtClean="0"/>
              <a:t>27-02-2022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68579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AAE55A-DC0D-4ED9-9116-26967A4007FC}" type="datetimeFigureOut">
              <a:rPr lang="en-IN" smtClean="0"/>
              <a:t>27-02-2022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AEE3D3-D0C8-43ED-A63A-5DF4367972F7}" type="slidenum">
              <a:rPr lang="en-IN" smtClean="0"/>
              <a:t>‹#›</a:t>
            </a:fld>
            <a:endParaRPr lang="en-IN"/>
          </a:p>
        </p:txBody>
      </p:sp>
    </p:spTree>
    <p:extLst>
      <p:ext uri="{BB962C8B-B14F-4D97-AF65-F5344CB8AC3E}">
        <p14:creationId xmlns:p14="http://schemas.microsoft.com/office/powerpoint/2010/main" val="399224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AAE55A-DC0D-4ED9-9116-26967A4007FC}" type="datetimeFigureOut">
              <a:rPr lang="en-IN" smtClean="0"/>
              <a:t>27-02-2022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AEE3D3-D0C8-43ED-A63A-5DF4367972F7}" type="slidenum">
              <a:rPr lang="en-IN" smtClean="0"/>
              <a:t>‹#›</a:t>
            </a:fld>
            <a:endParaRPr lang="en-IN"/>
          </a:p>
        </p:txBody>
      </p:sp>
    </p:spTree>
    <p:extLst>
      <p:ext uri="{BB962C8B-B14F-4D97-AF65-F5344CB8AC3E}">
        <p14:creationId xmlns:p14="http://schemas.microsoft.com/office/powerpoint/2010/main" val="50493445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4DA0-2EBA-4661-B05A-541B5FA30227}"/>
              </a:ext>
            </a:extLst>
          </p:cNvPr>
          <p:cNvSpPr>
            <a:spLocks noGrp="1"/>
          </p:cNvSpPr>
          <p:nvPr>
            <p:ph type="ctrTitle"/>
          </p:nvPr>
        </p:nvSpPr>
        <p:spPr/>
        <p:txBody>
          <a:bodyPr/>
          <a:lstStyle/>
          <a:p>
            <a:r>
              <a:rPr lang="en-US" b="1" dirty="0">
                <a:effectLst>
                  <a:outerShdw blurRad="38100" dist="38100" dir="2700000" algn="tl">
                    <a:srgbClr val="000000">
                      <a:alpha val="43137"/>
                    </a:srgbClr>
                  </a:outerShdw>
                </a:effectLst>
              </a:rPr>
              <a:t>MEDICINE</a:t>
            </a:r>
            <a:r>
              <a:rPr lang="en-US" b="1" dirty="0"/>
              <a:t> BOX</a:t>
            </a:r>
            <a:endParaRPr lang="en-IN" b="1" dirty="0"/>
          </a:p>
        </p:txBody>
      </p:sp>
      <p:sp>
        <p:nvSpPr>
          <p:cNvPr id="3" name="Subtitle 2">
            <a:extLst>
              <a:ext uri="{FF2B5EF4-FFF2-40B4-BE49-F238E27FC236}">
                <a16:creationId xmlns:a16="http://schemas.microsoft.com/office/drawing/2014/main" id="{4A4264A2-0A75-4733-BF39-A74E9DB5CBC9}"/>
              </a:ext>
            </a:extLst>
          </p:cNvPr>
          <p:cNvSpPr>
            <a:spLocks noGrp="1"/>
          </p:cNvSpPr>
          <p:nvPr>
            <p:ph type="subTitle" idx="1"/>
          </p:nvPr>
        </p:nvSpPr>
        <p:spPr>
          <a:xfrm>
            <a:off x="1507067" y="4050833"/>
            <a:ext cx="7766936" cy="2565120"/>
          </a:xfrm>
        </p:spPr>
        <p:txBody>
          <a:bodyPr>
            <a:normAutofit/>
          </a:bodyPr>
          <a:lstStyle/>
          <a:p>
            <a:r>
              <a:rPr lang="en-US" sz="2000" b="1" dirty="0"/>
              <a:t>HANDWRITING RECOGNITION USING NEURAL NETWORKS</a:t>
            </a:r>
          </a:p>
          <a:p>
            <a:endParaRPr lang="en-US" sz="2000" dirty="0">
              <a:highlight>
                <a:srgbClr val="FFFF00"/>
              </a:highlight>
            </a:endParaRPr>
          </a:p>
          <a:p>
            <a:r>
              <a:rPr lang="en-US" sz="2000" b="1" dirty="0">
                <a:effectLst>
                  <a:outerShdw blurRad="38100" dist="38100" dir="2700000" algn="tl">
                    <a:srgbClr val="000000">
                      <a:alpha val="43137"/>
                    </a:srgbClr>
                  </a:outerShdw>
                </a:effectLst>
              </a:rPr>
              <a:t>SILPA S PILLAI</a:t>
            </a:r>
          </a:p>
          <a:p>
            <a:r>
              <a:rPr lang="en-US" sz="2000" b="1" dirty="0">
                <a:effectLst>
                  <a:outerShdw blurRad="38100" dist="38100" dir="2700000" algn="tl">
                    <a:srgbClr val="000000">
                      <a:alpha val="43137"/>
                    </a:srgbClr>
                  </a:outerShdw>
                </a:effectLst>
              </a:rPr>
              <a:t>S3 MCA</a:t>
            </a:r>
          </a:p>
          <a:p>
            <a:r>
              <a:rPr lang="en-US" sz="2000" b="1" dirty="0">
                <a:effectLst>
                  <a:outerShdw blurRad="38100" dist="38100" dir="2700000" algn="tl">
                    <a:srgbClr val="000000">
                      <a:alpha val="43137"/>
                    </a:srgbClr>
                  </a:outerShdw>
                </a:effectLst>
              </a:rPr>
              <a:t>TVE20MCA-2050</a:t>
            </a:r>
            <a:endParaRPr lang="en-IN"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1773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116C-B2A5-4B65-A377-00936D45145E}"/>
              </a:ext>
            </a:extLst>
          </p:cNvPr>
          <p:cNvSpPr>
            <a:spLocks noGrp="1"/>
          </p:cNvSpPr>
          <p:nvPr>
            <p:ph type="title"/>
          </p:nvPr>
        </p:nvSpPr>
        <p:spPr>
          <a:xfrm>
            <a:off x="677334" y="609600"/>
            <a:ext cx="8596668" cy="645459"/>
          </a:xfrm>
        </p:spPr>
        <p:txBody>
          <a:bodyPr/>
          <a:lstStyle/>
          <a:p>
            <a:r>
              <a:rPr lang="en-US" b="1" u="sng" dirty="0">
                <a:effectLst>
                  <a:outerShdw blurRad="38100" dist="38100" dir="2700000" algn="tl">
                    <a:srgbClr val="000000">
                      <a:alpha val="43137"/>
                    </a:srgbClr>
                  </a:outerShdw>
                </a:effectLst>
                <a:latin typeface="Bodoni MT Black" panose="02070A03080606020203" pitchFamily="18" charset="0"/>
              </a:rPr>
              <a:t>STRUCTURE OF CNN</a:t>
            </a:r>
            <a:endParaRPr lang="en-IN" b="1" u="sng" dirty="0">
              <a:effectLst>
                <a:outerShdw blurRad="38100" dist="38100" dir="2700000" algn="tl">
                  <a:srgbClr val="000000">
                    <a:alpha val="43137"/>
                  </a:srgbClr>
                </a:outerShdw>
              </a:effectLst>
              <a:latin typeface="Bodoni MT Black" panose="02070A03080606020203" pitchFamily="18" charset="0"/>
            </a:endParaRPr>
          </a:p>
        </p:txBody>
      </p:sp>
      <p:pic>
        <p:nvPicPr>
          <p:cNvPr id="5" name="Content Placeholder 4">
            <a:extLst>
              <a:ext uri="{FF2B5EF4-FFF2-40B4-BE49-F238E27FC236}">
                <a16:creationId xmlns:a16="http://schemas.microsoft.com/office/drawing/2014/main" id="{173CA3CB-898F-4810-86EF-F7F1A70B5C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74" y="1613647"/>
            <a:ext cx="9210207" cy="3980329"/>
          </a:xfrm>
        </p:spPr>
      </p:pic>
    </p:spTree>
    <p:extLst>
      <p:ext uri="{BB962C8B-B14F-4D97-AF65-F5344CB8AC3E}">
        <p14:creationId xmlns:p14="http://schemas.microsoft.com/office/powerpoint/2010/main" val="160961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5651-3247-41C0-9042-CA81EEC604BF}"/>
              </a:ext>
            </a:extLst>
          </p:cNvPr>
          <p:cNvSpPr>
            <a:spLocks noGrp="1"/>
          </p:cNvSpPr>
          <p:nvPr>
            <p:ph type="title"/>
          </p:nvPr>
        </p:nvSpPr>
        <p:spPr>
          <a:xfrm>
            <a:off x="677334" y="609600"/>
            <a:ext cx="8596668" cy="636494"/>
          </a:xfrm>
        </p:spPr>
        <p:txBody>
          <a:bodyPr>
            <a:normAutofit fontScale="90000"/>
          </a:bodyPr>
          <a:lstStyle/>
          <a:p>
            <a:r>
              <a:rPr lang="en-US" b="1" u="sng" dirty="0">
                <a:effectLst>
                  <a:outerShdw blurRad="38100" dist="38100" dir="2700000" algn="tl">
                    <a:srgbClr val="000000">
                      <a:alpha val="43137"/>
                    </a:srgbClr>
                  </a:outerShdw>
                </a:effectLst>
                <a:latin typeface="Broadway" panose="04040905080B02020502" pitchFamily="82" charset="0"/>
              </a:rPr>
              <a:t>CONVOLUTION OPERATOION</a:t>
            </a:r>
            <a:endParaRPr lang="en-IN" b="1" u="sng" dirty="0">
              <a:effectLst>
                <a:outerShdw blurRad="38100" dist="38100" dir="2700000" algn="tl">
                  <a:srgbClr val="000000">
                    <a:alpha val="43137"/>
                  </a:srgbClr>
                </a:outerShdw>
              </a:effectLst>
              <a:latin typeface="Broadway" panose="04040905080B02020502" pitchFamily="82" charset="0"/>
            </a:endParaRPr>
          </a:p>
        </p:txBody>
      </p:sp>
      <p:pic>
        <p:nvPicPr>
          <p:cNvPr id="5" name="Content Placeholder 4">
            <a:extLst>
              <a:ext uri="{FF2B5EF4-FFF2-40B4-BE49-F238E27FC236}">
                <a16:creationId xmlns:a16="http://schemas.microsoft.com/office/drawing/2014/main" id="{F2F2E7A6-8DFA-4F5F-8569-F6EB696469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668" y="1240444"/>
            <a:ext cx="3767931" cy="2510118"/>
          </a:xfrm>
        </p:spPr>
      </p:pic>
      <p:sp>
        <p:nvSpPr>
          <p:cNvPr id="9" name="TextBox 8">
            <a:extLst>
              <a:ext uri="{FF2B5EF4-FFF2-40B4-BE49-F238E27FC236}">
                <a16:creationId xmlns:a16="http://schemas.microsoft.com/office/drawing/2014/main" id="{BD03081C-756F-4E7B-B857-428DF131B937}"/>
              </a:ext>
            </a:extLst>
          </p:cNvPr>
          <p:cNvSpPr txBox="1"/>
          <p:nvPr/>
        </p:nvSpPr>
        <p:spPr>
          <a:xfrm>
            <a:off x="392711" y="3750562"/>
            <a:ext cx="9002301" cy="230832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Here we have an input image and a kernel, typically it’s a 3*3 matrix.</a:t>
            </a:r>
          </a:p>
          <a:p>
            <a:pPr marL="285750" indent="-285750">
              <a:buFont typeface="Wingdings" panose="05000000000000000000" pitchFamily="2" charset="2"/>
              <a:buChar char="v"/>
            </a:pPr>
            <a:r>
              <a:rPr lang="en-US" sz="1600" dirty="0"/>
              <a:t>We perform dot product between input  matrix and the kernel to produce a third matrix which is the convolved feature.</a:t>
            </a:r>
          </a:p>
          <a:p>
            <a:pPr marL="285750" indent="-285750">
              <a:buFont typeface="Wingdings" panose="05000000000000000000" pitchFamily="2" charset="2"/>
              <a:buChar char="v"/>
            </a:pPr>
            <a:r>
              <a:rPr lang="en-US" sz="1600" dirty="0"/>
              <a:t>User can determine how many number of convolution layers can be implemented on basis of the hand in task.</a:t>
            </a:r>
          </a:p>
          <a:p>
            <a:pPr marL="285750" indent="-285750">
              <a:buFont typeface="Wingdings" panose="05000000000000000000" pitchFamily="2" charset="2"/>
              <a:buChar char="v"/>
            </a:pPr>
            <a:r>
              <a:rPr lang="en-US" sz="1600" dirty="0"/>
              <a:t>Convolved feature is also called as Activation Map or Feature Map, where the feature extraction takes place.</a:t>
            </a:r>
          </a:p>
          <a:p>
            <a:pPr marL="285750" indent="-285750">
              <a:buFont typeface="Wingdings" panose="05000000000000000000" pitchFamily="2" charset="2"/>
              <a:buChar char="v"/>
            </a:pPr>
            <a:r>
              <a:rPr lang="en-US" sz="1600" dirty="0"/>
              <a:t>Each pixel value in convolved feature is not directly related to each weight value in the input image, this is called Local Connectivity property of convolution in CNN.</a:t>
            </a:r>
            <a:endParaRPr lang="en-IN" sz="1600" dirty="0"/>
          </a:p>
        </p:txBody>
      </p:sp>
    </p:spTree>
    <p:extLst>
      <p:ext uri="{BB962C8B-B14F-4D97-AF65-F5344CB8AC3E}">
        <p14:creationId xmlns:p14="http://schemas.microsoft.com/office/powerpoint/2010/main" val="230357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8219-F8D2-4EC0-81A4-48D7566AFC9B}"/>
              </a:ext>
            </a:extLst>
          </p:cNvPr>
          <p:cNvSpPr>
            <a:spLocks noGrp="1"/>
          </p:cNvSpPr>
          <p:nvPr>
            <p:ph type="title"/>
          </p:nvPr>
        </p:nvSpPr>
        <p:spPr>
          <a:xfrm>
            <a:off x="677334" y="609600"/>
            <a:ext cx="8596668" cy="618565"/>
          </a:xfrm>
        </p:spPr>
        <p:txBody>
          <a:bodyPr>
            <a:normAutofit fontScale="90000"/>
          </a:bodyPr>
          <a:lstStyle/>
          <a:p>
            <a:r>
              <a:rPr lang="en-US" b="1" u="sng" dirty="0">
                <a:latin typeface="Broadway" panose="04040905080B02020502" pitchFamily="82" charset="0"/>
              </a:rPr>
              <a:t>MAX POOLING IN CNN</a:t>
            </a:r>
            <a:endParaRPr lang="en-IN" b="1" u="sng" dirty="0">
              <a:latin typeface="Broadway" panose="04040905080B02020502" pitchFamily="82" charset="0"/>
            </a:endParaRPr>
          </a:p>
        </p:txBody>
      </p:sp>
      <p:pic>
        <p:nvPicPr>
          <p:cNvPr id="5" name="Content Placeholder 4">
            <a:extLst>
              <a:ext uri="{FF2B5EF4-FFF2-40B4-BE49-F238E27FC236}">
                <a16:creationId xmlns:a16="http://schemas.microsoft.com/office/drawing/2014/main" id="{D98F9337-037B-4B34-AD50-49BDA2BA7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412" y="1479503"/>
            <a:ext cx="8211670" cy="3639344"/>
          </a:xfrm>
        </p:spPr>
      </p:pic>
      <p:sp>
        <p:nvSpPr>
          <p:cNvPr id="6" name="TextBox 5">
            <a:extLst>
              <a:ext uri="{FF2B5EF4-FFF2-40B4-BE49-F238E27FC236}">
                <a16:creationId xmlns:a16="http://schemas.microsoft.com/office/drawing/2014/main" id="{EFF66FEE-42AF-4E7D-81A9-537183FF374C}"/>
              </a:ext>
            </a:extLst>
          </p:cNvPr>
          <p:cNvSpPr txBox="1"/>
          <p:nvPr/>
        </p:nvSpPr>
        <p:spPr>
          <a:xfrm>
            <a:off x="551828" y="5370185"/>
            <a:ext cx="8207202"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Return maximum value in convolved feature from where the kernel overlaps.</a:t>
            </a:r>
          </a:p>
          <a:p>
            <a:pPr marL="285750" indent="-285750">
              <a:buFont typeface="Wingdings" panose="05000000000000000000" pitchFamily="2" charset="2"/>
              <a:buChar char="v"/>
            </a:pPr>
            <a:r>
              <a:rPr lang="en-US" sz="1600" dirty="0"/>
              <a:t>Main aim is to reduce the dimensionality of the feature map.</a:t>
            </a:r>
          </a:p>
          <a:p>
            <a:pPr marL="285750" indent="-285750">
              <a:buFont typeface="Wingdings" panose="05000000000000000000" pitchFamily="2" charset="2"/>
              <a:buChar char="v"/>
            </a:pPr>
            <a:r>
              <a:rPr lang="en-US" sz="1600" dirty="0"/>
              <a:t>Repeated process of convolution and pooling makes CNN better model for image processing.</a:t>
            </a:r>
            <a:endParaRPr lang="en-IN" sz="1600" dirty="0"/>
          </a:p>
        </p:txBody>
      </p:sp>
    </p:spTree>
    <p:extLst>
      <p:ext uri="{BB962C8B-B14F-4D97-AF65-F5344CB8AC3E}">
        <p14:creationId xmlns:p14="http://schemas.microsoft.com/office/powerpoint/2010/main" val="61496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4800-7019-4108-9C96-322344BD107B}"/>
              </a:ext>
            </a:extLst>
          </p:cNvPr>
          <p:cNvSpPr>
            <a:spLocks noGrp="1"/>
          </p:cNvSpPr>
          <p:nvPr>
            <p:ph type="title"/>
          </p:nvPr>
        </p:nvSpPr>
        <p:spPr>
          <a:xfrm>
            <a:off x="677334" y="609600"/>
            <a:ext cx="8596668" cy="699247"/>
          </a:xfrm>
        </p:spPr>
        <p:txBody>
          <a:bodyPr/>
          <a:lstStyle/>
          <a:p>
            <a:r>
              <a:rPr lang="en-US" b="1" u="sng" dirty="0">
                <a:effectLst>
                  <a:outerShdw blurRad="38100" dist="38100" dir="2700000" algn="tl">
                    <a:srgbClr val="000000">
                      <a:alpha val="43137"/>
                    </a:srgbClr>
                  </a:outerShdw>
                </a:effectLst>
              </a:rPr>
              <a:t>FULLY CONNECTED LAYERS</a:t>
            </a:r>
            <a:endParaRPr lang="en-IN" b="1" u="sng"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192D8925-CE88-48FA-8DD8-10AE4CF37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013" y="1470238"/>
            <a:ext cx="7557247" cy="3105431"/>
          </a:xfrm>
        </p:spPr>
      </p:pic>
      <p:sp>
        <p:nvSpPr>
          <p:cNvPr id="6" name="TextBox 5">
            <a:extLst>
              <a:ext uri="{FF2B5EF4-FFF2-40B4-BE49-F238E27FC236}">
                <a16:creationId xmlns:a16="http://schemas.microsoft.com/office/drawing/2014/main" id="{B256A8FB-025E-44B1-9E2D-3721ABF1E1EA}"/>
              </a:ext>
            </a:extLst>
          </p:cNvPr>
          <p:cNvSpPr txBox="1"/>
          <p:nvPr/>
        </p:nvSpPr>
        <p:spPr>
          <a:xfrm>
            <a:off x="420859" y="4771072"/>
            <a:ext cx="8955740" cy="1477328"/>
          </a:xfrm>
          <a:prstGeom prst="rect">
            <a:avLst/>
          </a:prstGeom>
          <a:noFill/>
        </p:spPr>
        <p:txBody>
          <a:bodyPr wrap="square" rtlCol="0">
            <a:spAutoFit/>
          </a:bodyPr>
          <a:lstStyle/>
          <a:p>
            <a:pPr marL="285750" indent="-285750">
              <a:buFont typeface="Wingdings" panose="05000000000000000000" pitchFamily="2" charset="2"/>
              <a:buChar char="v"/>
            </a:pPr>
            <a:r>
              <a:rPr lang="en-US" b="0" i="0" dirty="0">
                <a:solidFill>
                  <a:srgbClr val="292929"/>
                </a:solidFill>
                <a:effectLst/>
                <a:latin typeface="charter"/>
              </a:rPr>
              <a:t>The layer we call as FC layer, we flattened our matrix into vector and feed it into a fully connected layer like a neural network.</a:t>
            </a:r>
          </a:p>
          <a:p>
            <a:pPr marL="285750" indent="-285750">
              <a:buFont typeface="Wingdings" panose="05000000000000000000" pitchFamily="2" charset="2"/>
              <a:buChar char="v"/>
            </a:pPr>
            <a:r>
              <a:rPr lang="en-US" b="0" i="0" dirty="0">
                <a:solidFill>
                  <a:srgbClr val="292929"/>
                </a:solidFill>
                <a:effectLst/>
                <a:latin typeface="charter"/>
              </a:rPr>
              <a:t>The feature map matrix will be converted as vector (x1, x2, x3, …). </a:t>
            </a:r>
          </a:p>
          <a:p>
            <a:pPr marL="285750" indent="-285750">
              <a:buFont typeface="Wingdings" panose="05000000000000000000" pitchFamily="2" charset="2"/>
              <a:buChar char="v"/>
            </a:pPr>
            <a:r>
              <a:rPr lang="en-US" b="0" i="0" dirty="0">
                <a:solidFill>
                  <a:srgbClr val="292929"/>
                </a:solidFill>
                <a:effectLst/>
                <a:latin typeface="charter"/>
              </a:rPr>
              <a:t>With the fully connected layers, we combined these features together to create a model. </a:t>
            </a:r>
          </a:p>
          <a:p>
            <a:pPr marL="285750" indent="-285750">
              <a:buFont typeface="Wingdings" panose="05000000000000000000" pitchFamily="2" charset="2"/>
              <a:buChar char="v"/>
            </a:pPr>
            <a:r>
              <a:rPr lang="en-US" b="0" i="0" dirty="0">
                <a:solidFill>
                  <a:srgbClr val="292929"/>
                </a:solidFill>
                <a:effectLst/>
                <a:latin typeface="charter"/>
              </a:rPr>
              <a:t>Finally, we have an activation function such as </a:t>
            </a:r>
            <a:r>
              <a:rPr lang="en-US" b="0" i="0" dirty="0" err="1">
                <a:solidFill>
                  <a:srgbClr val="292929"/>
                </a:solidFill>
                <a:effectLst/>
                <a:latin typeface="charter"/>
              </a:rPr>
              <a:t>Softmax</a:t>
            </a:r>
            <a:r>
              <a:rPr lang="en-US" b="0" i="0" dirty="0">
                <a:solidFill>
                  <a:srgbClr val="292929"/>
                </a:solidFill>
                <a:effectLst/>
                <a:latin typeface="charter"/>
              </a:rPr>
              <a:t> or Sigmoid to classify the outputs.</a:t>
            </a:r>
            <a:endParaRPr lang="en-IN" dirty="0"/>
          </a:p>
        </p:txBody>
      </p:sp>
    </p:spTree>
    <p:extLst>
      <p:ext uri="{BB962C8B-B14F-4D97-AF65-F5344CB8AC3E}">
        <p14:creationId xmlns:p14="http://schemas.microsoft.com/office/powerpoint/2010/main" val="3877031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92C9-132E-4629-B054-1E4EA6EABB0D}"/>
              </a:ext>
            </a:extLst>
          </p:cNvPr>
          <p:cNvSpPr>
            <a:spLocks noGrp="1"/>
          </p:cNvSpPr>
          <p:nvPr>
            <p:ph type="title"/>
          </p:nvPr>
        </p:nvSpPr>
        <p:spPr>
          <a:xfrm>
            <a:off x="677334" y="0"/>
            <a:ext cx="8596668" cy="681318"/>
          </a:xfrm>
        </p:spPr>
        <p:txBody>
          <a:bodyPr/>
          <a:lstStyle/>
          <a:p>
            <a:r>
              <a:rPr lang="en-IN" b="1" u="sng" dirty="0">
                <a:effectLst>
                  <a:outerShdw blurRad="38100" dist="38100" dir="2700000" algn="tl">
                    <a:srgbClr val="000000">
                      <a:alpha val="43137"/>
                    </a:srgbClr>
                  </a:outerShdw>
                </a:effectLst>
              </a:rPr>
              <a:t>ACTIVITY DIAGRAM</a:t>
            </a:r>
          </a:p>
        </p:txBody>
      </p:sp>
      <p:sp>
        <p:nvSpPr>
          <p:cNvPr id="3" name="Content Placeholder 2">
            <a:extLst>
              <a:ext uri="{FF2B5EF4-FFF2-40B4-BE49-F238E27FC236}">
                <a16:creationId xmlns:a16="http://schemas.microsoft.com/office/drawing/2014/main" id="{475F28E7-39B2-4ECE-BE79-AA6A1129F424}"/>
              </a:ext>
            </a:extLst>
          </p:cNvPr>
          <p:cNvSpPr>
            <a:spLocks noGrp="1"/>
          </p:cNvSpPr>
          <p:nvPr>
            <p:ph idx="1"/>
          </p:nvPr>
        </p:nvSpPr>
        <p:spPr>
          <a:xfrm>
            <a:off x="268941" y="744071"/>
            <a:ext cx="9377083" cy="6113929"/>
          </a:xfrm>
        </p:spPr>
        <p:txBody>
          <a:bodyPr/>
          <a:lstStyle/>
          <a:p>
            <a:r>
              <a:rPr lang="en-IN" dirty="0"/>
              <a:t>                                                      START</a:t>
            </a:r>
          </a:p>
        </p:txBody>
      </p:sp>
      <p:sp>
        <p:nvSpPr>
          <p:cNvPr id="4" name="Oval 3">
            <a:extLst>
              <a:ext uri="{FF2B5EF4-FFF2-40B4-BE49-F238E27FC236}">
                <a16:creationId xmlns:a16="http://schemas.microsoft.com/office/drawing/2014/main" id="{1CECC47D-7CFF-4D7D-AEC6-2DEFCDD9B4F3}"/>
              </a:ext>
            </a:extLst>
          </p:cNvPr>
          <p:cNvSpPr/>
          <p:nvPr/>
        </p:nvSpPr>
        <p:spPr>
          <a:xfrm>
            <a:off x="4455585" y="1126867"/>
            <a:ext cx="483839" cy="475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2643C5E-626F-4D54-8278-53C2F7AA4CA9}"/>
              </a:ext>
            </a:extLst>
          </p:cNvPr>
          <p:cNvSpPr/>
          <p:nvPr/>
        </p:nvSpPr>
        <p:spPr>
          <a:xfrm>
            <a:off x="3827929" y="1828801"/>
            <a:ext cx="1739153" cy="331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a:extLst>
              <a:ext uri="{FF2B5EF4-FFF2-40B4-BE49-F238E27FC236}">
                <a16:creationId xmlns:a16="http://schemas.microsoft.com/office/drawing/2014/main" id="{6DB019BD-603B-4850-A89D-CC9F600046B9}"/>
              </a:ext>
            </a:extLst>
          </p:cNvPr>
          <p:cNvSpPr txBox="1"/>
          <p:nvPr/>
        </p:nvSpPr>
        <p:spPr>
          <a:xfrm>
            <a:off x="3980329" y="1855296"/>
            <a:ext cx="1586753" cy="276999"/>
          </a:xfrm>
          <a:prstGeom prst="rect">
            <a:avLst/>
          </a:prstGeom>
          <a:noFill/>
        </p:spPr>
        <p:txBody>
          <a:bodyPr wrap="square" rtlCol="0">
            <a:spAutoFit/>
          </a:bodyPr>
          <a:lstStyle/>
          <a:p>
            <a:r>
              <a:rPr lang="en-IN" sz="1200" dirty="0"/>
              <a:t>UPLOAD IMAGE</a:t>
            </a:r>
          </a:p>
        </p:txBody>
      </p:sp>
      <p:sp>
        <p:nvSpPr>
          <p:cNvPr id="12" name="Rectangle 11">
            <a:extLst>
              <a:ext uri="{FF2B5EF4-FFF2-40B4-BE49-F238E27FC236}">
                <a16:creationId xmlns:a16="http://schemas.microsoft.com/office/drawing/2014/main" id="{AD87661A-496C-4CA7-90CD-A289357A51D9}"/>
              </a:ext>
            </a:extLst>
          </p:cNvPr>
          <p:cNvSpPr/>
          <p:nvPr/>
        </p:nvSpPr>
        <p:spPr>
          <a:xfrm>
            <a:off x="399476" y="2533659"/>
            <a:ext cx="1887569" cy="37203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6AD2C06-F31B-491C-859D-002C71C0DF94}"/>
              </a:ext>
            </a:extLst>
          </p:cNvPr>
          <p:cNvSpPr/>
          <p:nvPr/>
        </p:nvSpPr>
        <p:spPr>
          <a:xfrm>
            <a:off x="6759387" y="2523564"/>
            <a:ext cx="2017059" cy="42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4" name="Diamond 13">
            <a:extLst>
              <a:ext uri="{FF2B5EF4-FFF2-40B4-BE49-F238E27FC236}">
                <a16:creationId xmlns:a16="http://schemas.microsoft.com/office/drawing/2014/main" id="{F36DB18A-E66F-4C94-B755-B38E751C0302}"/>
              </a:ext>
            </a:extLst>
          </p:cNvPr>
          <p:cNvSpPr/>
          <p:nvPr/>
        </p:nvSpPr>
        <p:spPr>
          <a:xfrm>
            <a:off x="4092515" y="2286020"/>
            <a:ext cx="1156447" cy="88750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FCB5A8D4-0C02-48C0-8EEA-40DA5B219D21}"/>
              </a:ext>
            </a:extLst>
          </p:cNvPr>
          <p:cNvSpPr/>
          <p:nvPr/>
        </p:nvSpPr>
        <p:spPr>
          <a:xfrm>
            <a:off x="6790770" y="3266582"/>
            <a:ext cx="2017058" cy="37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1BF5193-137A-4BDE-A471-93223122E940}"/>
              </a:ext>
            </a:extLst>
          </p:cNvPr>
          <p:cNvSpPr/>
          <p:nvPr/>
        </p:nvSpPr>
        <p:spPr>
          <a:xfrm>
            <a:off x="6759387" y="3982567"/>
            <a:ext cx="2017058" cy="37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C176883D-8CCD-4A6C-AA7F-8734139B6C0E}"/>
              </a:ext>
            </a:extLst>
          </p:cNvPr>
          <p:cNvSpPr/>
          <p:nvPr/>
        </p:nvSpPr>
        <p:spPr>
          <a:xfrm>
            <a:off x="6759387" y="5340645"/>
            <a:ext cx="2017058" cy="37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7DF9EDD-E86C-402A-B4F1-135A9E783B87}"/>
              </a:ext>
            </a:extLst>
          </p:cNvPr>
          <p:cNvSpPr/>
          <p:nvPr/>
        </p:nvSpPr>
        <p:spPr>
          <a:xfrm>
            <a:off x="6759387" y="4639929"/>
            <a:ext cx="2017058" cy="37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0F146B1D-2EF0-48AF-A295-F427DE9AC2E5}"/>
              </a:ext>
            </a:extLst>
          </p:cNvPr>
          <p:cNvSpPr/>
          <p:nvPr/>
        </p:nvSpPr>
        <p:spPr>
          <a:xfrm>
            <a:off x="7494492" y="5995686"/>
            <a:ext cx="546847" cy="5289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D0E5A0B-FE61-49EC-946F-FBF0F7D37176}"/>
              </a:ext>
            </a:extLst>
          </p:cNvPr>
          <p:cNvSpPr txBox="1"/>
          <p:nvPr/>
        </p:nvSpPr>
        <p:spPr>
          <a:xfrm>
            <a:off x="7207624" y="6524603"/>
            <a:ext cx="1210235" cy="369332"/>
          </a:xfrm>
          <a:prstGeom prst="rect">
            <a:avLst/>
          </a:prstGeom>
          <a:noFill/>
        </p:spPr>
        <p:txBody>
          <a:bodyPr wrap="square" rtlCol="0">
            <a:spAutoFit/>
          </a:bodyPr>
          <a:lstStyle/>
          <a:p>
            <a:r>
              <a:rPr lang="en-IN" dirty="0"/>
              <a:t>   STOP</a:t>
            </a:r>
          </a:p>
        </p:txBody>
      </p:sp>
      <p:cxnSp>
        <p:nvCxnSpPr>
          <p:cNvPr id="28" name="Straight Arrow Connector 27">
            <a:extLst>
              <a:ext uri="{FF2B5EF4-FFF2-40B4-BE49-F238E27FC236}">
                <a16:creationId xmlns:a16="http://schemas.microsoft.com/office/drawing/2014/main" id="{1616D973-40CC-4A9C-99B9-B2EB55991586}"/>
              </a:ext>
            </a:extLst>
          </p:cNvPr>
          <p:cNvCxnSpPr>
            <a:cxnSpLocks/>
            <a:stCxn id="13" idx="2"/>
          </p:cNvCxnSpPr>
          <p:nvPr/>
        </p:nvCxnSpPr>
        <p:spPr>
          <a:xfrm flipH="1">
            <a:off x="7767915" y="2953171"/>
            <a:ext cx="2" cy="320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4794250-D5EB-425D-A971-E0FE6B8468E2}"/>
              </a:ext>
            </a:extLst>
          </p:cNvPr>
          <p:cNvCxnSpPr>
            <a:cxnSpLocks/>
            <a:endCxn id="16" idx="0"/>
          </p:cNvCxnSpPr>
          <p:nvPr/>
        </p:nvCxnSpPr>
        <p:spPr>
          <a:xfrm>
            <a:off x="7767915" y="3638617"/>
            <a:ext cx="1" cy="343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5EBAA8D-7329-41CD-8AF1-3E014F5565DE}"/>
              </a:ext>
            </a:extLst>
          </p:cNvPr>
          <p:cNvCxnSpPr>
            <a:stCxn id="16" idx="2"/>
            <a:endCxn id="18" idx="0"/>
          </p:cNvCxnSpPr>
          <p:nvPr/>
        </p:nvCxnSpPr>
        <p:spPr>
          <a:xfrm>
            <a:off x="7767916" y="4354602"/>
            <a:ext cx="0" cy="285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F1EC8D3-8361-4CC8-8FEA-A303989FBFB7}"/>
              </a:ext>
            </a:extLst>
          </p:cNvPr>
          <p:cNvCxnSpPr>
            <a:stCxn id="18" idx="2"/>
            <a:endCxn id="17" idx="0"/>
          </p:cNvCxnSpPr>
          <p:nvPr/>
        </p:nvCxnSpPr>
        <p:spPr>
          <a:xfrm>
            <a:off x="7767916" y="5011964"/>
            <a:ext cx="0" cy="328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AA9F1DD-A7CD-4E55-ABE4-92A4723AE2CD}"/>
              </a:ext>
            </a:extLst>
          </p:cNvPr>
          <p:cNvCxnSpPr>
            <a:stCxn id="17" idx="2"/>
            <a:endCxn id="20" idx="0"/>
          </p:cNvCxnSpPr>
          <p:nvPr/>
        </p:nvCxnSpPr>
        <p:spPr>
          <a:xfrm>
            <a:off x="7767916" y="5712680"/>
            <a:ext cx="0" cy="283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4C7DB9C-5C94-4BD9-90A2-3BD96149ED81}"/>
              </a:ext>
            </a:extLst>
          </p:cNvPr>
          <p:cNvCxnSpPr>
            <a:cxnSpLocks/>
            <a:stCxn id="14" idx="3"/>
            <a:endCxn id="13" idx="1"/>
          </p:cNvCxnSpPr>
          <p:nvPr/>
        </p:nvCxnSpPr>
        <p:spPr>
          <a:xfrm>
            <a:off x="5248962" y="2729773"/>
            <a:ext cx="1510425" cy="8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010B1336-88EF-4A7C-8EAB-18FBEA8BA5A8}"/>
              </a:ext>
            </a:extLst>
          </p:cNvPr>
          <p:cNvCxnSpPr>
            <a:stCxn id="12" idx="0"/>
            <a:endCxn id="5" idx="1"/>
          </p:cNvCxnSpPr>
          <p:nvPr/>
        </p:nvCxnSpPr>
        <p:spPr>
          <a:xfrm rot="5400000" flipH="1" flipV="1">
            <a:off x="2316090" y="1021820"/>
            <a:ext cx="539011" cy="24846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5FE32C9-0343-4ADE-BA12-E9710357ECD8}"/>
              </a:ext>
            </a:extLst>
          </p:cNvPr>
          <p:cNvCxnSpPr>
            <a:stCxn id="14" idx="1"/>
            <a:endCxn id="12" idx="3"/>
          </p:cNvCxnSpPr>
          <p:nvPr/>
        </p:nvCxnSpPr>
        <p:spPr>
          <a:xfrm flipH="1" flipV="1">
            <a:off x="2287045" y="2719677"/>
            <a:ext cx="1805470" cy="10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A81C715A-39DC-4D26-94AE-D4C0919AB681}"/>
              </a:ext>
            </a:extLst>
          </p:cNvPr>
          <p:cNvCxnSpPr>
            <a:stCxn id="4" idx="4"/>
            <a:endCxn id="5" idx="0"/>
          </p:cNvCxnSpPr>
          <p:nvPr/>
        </p:nvCxnSpPr>
        <p:spPr>
          <a:xfrm>
            <a:off x="4697505" y="1601996"/>
            <a:ext cx="1" cy="226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49F3CFE-FABD-462E-9C1F-233608860A10}"/>
              </a:ext>
            </a:extLst>
          </p:cNvPr>
          <p:cNvCxnSpPr>
            <a:stCxn id="5" idx="2"/>
            <a:endCxn id="14" idx="0"/>
          </p:cNvCxnSpPr>
          <p:nvPr/>
        </p:nvCxnSpPr>
        <p:spPr>
          <a:xfrm flipH="1">
            <a:off x="4670739" y="2160495"/>
            <a:ext cx="26767" cy="125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4EE9F856-51F8-486A-AF6B-F00EC4A80C45}"/>
              </a:ext>
            </a:extLst>
          </p:cNvPr>
          <p:cNvSpPr txBox="1"/>
          <p:nvPr/>
        </p:nvSpPr>
        <p:spPr>
          <a:xfrm>
            <a:off x="705967" y="2573943"/>
            <a:ext cx="1666518" cy="276999"/>
          </a:xfrm>
          <a:prstGeom prst="rect">
            <a:avLst/>
          </a:prstGeom>
          <a:noFill/>
        </p:spPr>
        <p:txBody>
          <a:bodyPr wrap="square" rtlCol="0">
            <a:spAutoFit/>
          </a:bodyPr>
          <a:lstStyle/>
          <a:p>
            <a:r>
              <a:rPr lang="en-IN" sz="1200" dirty="0"/>
              <a:t>ERROR FOUND</a:t>
            </a:r>
          </a:p>
        </p:txBody>
      </p:sp>
      <p:sp>
        <p:nvSpPr>
          <p:cNvPr id="75" name="TextBox 74">
            <a:extLst>
              <a:ext uri="{FF2B5EF4-FFF2-40B4-BE49-F238E27FC236}">
                <a16:creationId xmlns:a16="http://schemas.microsoft.com/office/drawing/2014/main" id="{9ECC9ADF-32BE-4291-8F69-3D260387171E}"/>
              </a:ext>
            </a:extLst>
          </p:cNvPr>
          <p:cNvSpPr txBox="1"/>
          <p:nvPr/>
        </p:nvSpPr>
        <p:spPr>
          <a:xfrm flipH="1">
            <a:off x="7093459" y="2599868"/>
            <a:ext cx="1730190" cy="276999"/>
          </a:xfrm>
          <a:prstGeom prst="rect">
            <a:avLst/>
          </a:prstGeom>
          <a:noFill/>
        </p:spPr>
        <p:txBody>
          <a:bodyPr wrap="square" rtlCol="0">
            <a:spAutoFit/>
          </a:bodyPr>
          <a:lstStyle/>
          <a:p>
            <a:r>
              <a:rPr lang="en-IN" sz="1200" dirty="0"/>
              <a:t>PRE PROCESSING</a:t>
            </a:r>
          </a:p>
        </p:txBody>
      </p:sp>
      <p:sp>
        <p:nvSpPr>
          <p:cNvPr id="76" name="TextBox 75">
            <a:extLst>
              <a:ext uri="{FF2B5EF4-FFF2-40B4-BE49-F238E27FC236}">
                <a16:creationId xmlns:a16="http://schemas.microsoft.com/office/drawing/2014/main" id="{141831B8-6422-4869-B89B-52966F18F480}"/>
              </a:ext>
            </a:extLst>
          </p:cNvPr>
          <p:cNvSpPr txBox="1"/>
          <p:nvPr/>
        </p:nvSpPr>
        <p:spPr>
          <a:xfrm>
            <a:off x="6943178" y="4038512"/>
            <a:ext cx="1801894" cy="276999"/>
          </a:xfrm>
          <a:prstGeom prst="rect">
            <a:avLst/>
          </a:prstGeom>
          <a:noFill/>
        </p:spPr>
        <p:txBody>
          <a:bodyPr wrap="square" rtlCol="0">
            <a:spAutoFit/>
          </a:bodyPr>
          <a:lstStyle/>
          <a:p>
            <a:r>
              <a:rPr lang="en-IN" sz="1200" dirty="0"/>
              <a:t>FEATURE EXTRACTION</a:t>
            </a:r>
          </a:p>
        </p:txBody>
      </p:sp>
      <p:sp>
        <p:nvSpPr>
          <p:cNvPr id="79" name="TextBox 78">
            <a:extLst>
              <a:ext uri="{FF2B5EF4-FFF2-40B4-BE49-F238E27FC236}">
                <a16:creationId xmlns:a16="http://schemas.microsoft.com/office/drawing/2014/main" id="{469FBA60-D15E-41C3-A2D9-D0F1067A1B0F}"/>
              </a:ext>
            </a:extLst>
          </p:cNvPr>
          <p:cNvSpPr txBox="1"/>
          <p:nvPr/>
        </p:nvSpPr>
        <p:spPr>
          <a:xfrm>
            <a:off x="7093459" y="3297121"/>
            <a:ext cx="2017058" cy="276999"/>
          </a:xfrm>
          <a:prstGeom prst="rect">
            <a:avLst/>
          </a:prstGeom>
          <a:noFill/>
        </p:spPr>
        <p:txBody>
          <a:bodyPr wrap="square" rtlCol="0">
            <a:spAutoFit/>
          </a:bodyPr>
          <a:lstStyle/>
          <a:p>
            <a:r>
              <a:rPr lang="en-IN" sz="1200" dirty="0"/>
              <a:t>SEGMENTATION</a:t>
            </a:r>
          </a:p>
        </p:txBody>
      </p:sp>
      <p:sp>
        <p:nvSpPr>
          <p:cNvPr id="80" name="TextBox 79">
            <a:extLst>
              <a:ext uri="{FF2B5EF4-FFF2-40B4-BE49-F238E27FC236}">
                <a16:creationId xmlns:a16="http://schemas.microsoft.com/office/drawing/2014/main" id="{AD76C6F3-27F7-4BA4-81FA-47011D3D5604}"/>
              </a:ext>
            </a:extLst>
          </p:cNvPr>
          <p:cNvSpPr txBox="1"/>
          <p:nvPr/>
        </p:nvSpPr>
        <p:spPr>
          <a:xfrm>
            <a:off x="7239015" y="4670468"/>
            <a:ext cx="2017058" cy="276999"/>
          </a:xfrm>
          <a:prstGeom prst="rect">
            <a:avLst/>
          </a:prstGeom>
          <a:noFill/>
        </p:spPr>
        <p:txBody>
          <a:bodyPr wrap="square" rtlCol="0">
            <a:spAutoFit/>
          </a:bodyPr>
          <a:lstStyle/>
          <a:p>
            <a:r>
              <a:rPr lang="en-IN" sz="1200" dirty="0"/>
              <a:t>TRAINING</a:t>
            </a:r>
          </a:p>
        </p:txBody>
      </p:sp>
      <p:sp>
        <p:nvSpPr>
          <p:cNvPr id="83" name="TextBox 82">
            <a:extLst>
              <a:ext uri="{FF2B5EF4-FFF2-40B4-BE49-F238E27FC236}">
                <a16:creationId xmlns:a16="http://schemas.microsoft.com/office/drawing/2014/main" id="{132DFE96-3477-420E-B6B7-65D0D677CC20}"/>
              </a:ext>
            </a:extLst>
          </p:cNvPr>
          <p:cNvSpPr txBox="1"/>
          <p:nvPr/>
        </p:nvSpPr>
        <p:spPr>
          <a:xfrm>
            <a:off x="6920760" y="5368768"/>
            <a:ext cx="2017059" cy="276999"/>
          </a:xfrm>
          <a:prstGeom prst="rect">
            <a:avLst/>
          </a:prstGeom>
          <a:noFill/>
        </p:spPr>
        <p:txBody>
          <a:bodyPr wrap="square" rtlCol="0">
            <a:spAutoFit/>
          </a:bodyPr>
          <a:lstStyle/>
          <a:p>
            <a:r>
              <a:rPr lang="en-IN" sz="1200" dirty="0"/>
              <a:t>TESTING &amp; DETECTION</a:t>
            </a:r>
          </a:p>
        </p:txBody>
      </p:sp>
      <p:sp>
        <p:nvSpPr>
          <p:cNvPr id="84" name="TextBox 83">
            <a:extLst>
              <a:ext uri="{FF2B5EF4-FFF2-40B4-BE49-F238E27FC236}">
                <a16:creationId xmlns:a16="http://schemas.microsoft.com/office/drawing/2014/main" id="{F8C10B5B-CFB6-4F00-8468-FB177264691B}"/>
              </a:ext>
            </a:extLst>
          </p:cNvPr>
          <p:cNvSpPr txBox="1"/>
          <p:nvPr/>
        </p:nvSpPr>
        <p:spPr>
          <a:xfrm>
            <a:off x="2393251" y="2774614"/>
            <a:ext cx="1720030" cy="461665"/>
          </a:xfrm>
          <a:prstGeom prst="rect">
            <a:avLst/>
          </a:prstGeom>
          <a:noFill/>
        </p:spPr>
        <p:txBody>
          <a:bodyPr wrap="square" rtlCol="0">
            <a:spAutoFit/>
          </a:bodyPr>
          <a:lstStyle/>
          <a:p>
            <a:r>
              <a:rPr lang="en-IN" sz="1200" dirty="0"/>
              <a:t>IMAGE FORMAT NOT   SUPPORTED</a:t>
            </a:r>
          </a:p>
        </p:txBody>
      </p:sp>
      <p:sp>
        <p:nvSpPr>
          <p:cNvPr id="85" name="TextBox 84">
            <a:extLst>
              <a:ext uri="{FF2B5EF4-FFF2-40B4-BE49-F238E27FC236}">
                <a16:creationId xmlns:a16="http://schemas.microsoft.com/office/drawing/2014/main" id="{FD6748B3-D10E-4716-AF6F-54CA60F7DA0D}"/>
              </a:ext>
            </a:extLst>
          </p:cNvPr>
          <p:cNvSpPr txBox="1"/>
          <p:nvPr/>
        </p:nvSpPr>
        <p:spPr>
          <a:xfrm>
            <a:off x="5455030" y="2729773"/>
            <a:ext cx="1156438" cy="461665"/>
          </a:xfrm>
          <a:prstGeom prst="rect">
            <a:avLst/>
          </a:prstGeom>
          <a:noFill/>
        </p:spPr>
        <p:txBody>
          <a:bodyPr wrap="square" rtlCol="0">
            <a:spAutoFit/>
          </a:bodyPr>
          <a:lstStyle/>
          <a:p>
            <a:r>
              <a:rPr lang="en-IN" sz="1200" dirty="0"/>
              <a:t>FORMAT ACCEPTED</a:t>
            </a:r>
          </a:p>
        </p:txBody>
      </p:sp>
    </p:spTree>
    <p:extLst>
      <p:ext uri="{BB962C8B-B14F-4D97-AF65-F5344CB8AC3E}">
        <p14:creationId xmlns:p14="http://schemas.microsoft.com/office/powerpoint/2010/main" val="95837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0C0D-D1E8-4AD9-B801-5C9FE96DE3D5}"/>
              </a:ext>
            </a:extLst>
          </p:cNvPr>
          <p:cNvSpPr>
            <a:spLocks noGrp="1"/>
          </p:cNvSpPr>
          <p:nvPr>
            <p:ph type="title"/>
          </p:nvPr>
        </p:nvSpPr>
        <p:spPr>
          <a:xfrm>
            <a:off x="268942" y="233083"/>
            <a:ext cx="8942307" cy="645459"/>
          </a:xfrm>
        </p:spPr>
        <p:txBody>
          <a:bodyPr>
            <a:normAutofit fontScale="90000"/>
          </a:bodyPr>
          <a:lstStyle/>
          <a:p>
            <a:r>
              <a:rPr lang="en-IN" b="1" u="sng" dirty="0">
                <a:effectLst>
                  <a:outerShdw blurRad="38100" dist="38100" dir="2700000" algn="tl">
                    <a:srgbClr val="000000">
                      <a:alpha val="43137"/>
                    </a:srgbClr>
                  </a:outerShdw>
                </a:effectLst>
              </a:rPr>
              <a:t>SYSTEM ARCHITECTURE</a:t>
            </a:r>
            <a:br>
              <a:rPr lang="en-IN" b="1" u="sng" dirty="0">
                <a:effectLst>
                  <a:outerShdw blurRad="38100" dist="38100" dir="2700000" algn="tl">
                    <a:srgbClr val="000000">
                      <a:alpha val="43137"/>
                    </a:srgbClr>
                  </a:outerShdw>
                </a:effectLst>
              </a:rPr>
            </a:b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6486CE2-F186-4CD1-9D08-3E1FFE296949}"/>
              </a:ext>
            </a:extLst>
          </p:cNvPr>
          <p:cNvSpPr>
            <a:spLocks noGrp="1"/>
          </p:cNvSpPr>
          <p:nvPr>
            <p:ph idx="1"/>
          </p:nvPr>
        </p:nvSpPr>
        <p:spPr>
          <a:xfrm>
            <a:off x="331694" y="1264024"/>
            <a:ext cx="9699811" cy="5244352"/>
          </a:xfrm>
        </p:spPr>
        <p:txBody>
          <a:bodyPr/>
          <a:lstStyle/>
          <a:p>
            <a:pPr marL="0" indent="0">
              <a:buNone/>
            </a:pPr>
            <a:endParaRPr lang="en-IN" b="1" dirty="0"/>
          </a:p>
        </p:txBody>
      </p:sp>
      <p:sp>
        <p:nvSpPr>
          <p:cNvPr id="4" name="Flowchart: Magnetic Disk 3">
            <a:extLst>
              <a:ext uri="{FF2B5EF4-FFF2-40B4-BE49-F238E27FC236}">
                <a16:creationId xmlns:a16="http://schemas.microsoft.com/office/drawing/2014/main" id="{9DF6B12E-F735-4AA2-89A9-DD6734F03A1E}"/>
              </a:ext>
            </a:extLst>
          </p:cNvPr>
          <p:cNvSpPr/>
          <p:nvPr/>
        </p:nvSpPr>
        <p:spPr>
          <a:xfrm>
            <a:off x="403412" y="1234334"/>
            <a:ext cx="1828801" cy="126626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a:t>
            </a:r>
          </a:p>
        </p:txBody>
      </p:sp>
      <p:sp>
        <p:nvSpPr>
          <p:cNvPr id="6" name="Rectangle 5">
            <a:extLst>
              <a:ext uri="{FF2B5EF4-FFF2-40B4-BE49-F238E27FC236}">
                <a16:creationId xmlns:a16="http://schemas.microsoft.com/office/drawing/2014/main" id="{78B7BF9F-0E44-4D67-B914-16A1D774E3FE}"/>
              </a:ext>
            </a:extLst>
          </p:cNvPr>
          <p:cNvSpPr/>
          <p:nvPr/>
        </p:nvSpPr>
        <p:spPr>
          <a:xfrm>
            <a:off x="3282203" y="1516975"/>
            <a:ext cx="1577788" cy="986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0"/>
                <a:solidFill>
                  <a:schemeClr val="tx1"/>
                </a:solidFill>
                <a:effectLst>
                  <a:outerShdw blurRad="38100" dist="19050" dir="2700000" algn="tl" rotWithShape="0">
                    <a:schemeClr val="dk1">
                      <a:alpha val="40000"/>
                    </a:schemeClr>
                  </a:outerShdw>
                </a:effectLst>
              </a:rPr>
              <a:t>DATA PREPROCESSING</a:t>
            </a:r>
          </a:p>
        </p:txBody>
      </p:sp>
      <p:sp>
        <p:nvSpPr>
          <p:cNvPr id="7" name="Rectangle 6">
            <a:extLst>
              <a:ext uri="{FF2B5EF4-FFF2-40B4-BE49-F238E27FC236}">
                <a16:creationId xmlns:a16="http://schemas.microsoft.com/office/drawing/2014/main" id="{0DFB4C8D-299E-44B0-B16A-ED877A518238}"/>
              </a:ext>
            </a:extLst>
          </p:cNvPr>
          <p:cNvSpPr/>
          <p:nvPr/>
        </p:nvSpPr>
        <p:spPr>
          <a:xfrm>
            <a:off x="6687670" y="1544020"/>
            <a:ext cx="1770531" cy="986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SEGMENTATION</a:t>
            </a:r>
          </a:p>
        </p:txBody>
      </p:sp>
      <p:sp>
        <p:nvSpPr>
          <p:cNvPr id="8" name="Rectangle 7">
            <a:extLst>
              <a:ext uri="{FF2B5EF4-FFF2-40B4-BE49-F238E27FC236}">
                <a16:creationId xmlns:a16="http://schemas.microsoft.com/office/drawing/2014/main" id="{7AD00C65-2E71-42B3-B013-D13B739B143E}"/>
              </a:ext>
            </a:extLst>
          </p:cNvPr>
          <p:cNvSpPr/>
          <p:nvPr/>
        </p:nvSpPr>
        <p:spPr>
          <a:xfrm>
            <a:off x="4338918" y="3439074"/>
            <a:ext cx="1757082" cy="1111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TRAINING</a:t>
            </a:r>
          </a:p>
          <a:p>
            <a:pPr algn="ctr"/>
            <a:r>
              <a:rPr lang="en-IN" dirty="0">
                <a:ln w="0"/>
                <a:solidFill>
                  <a:schemeClr val="tx1"/>
                </a:solidFill>
                <a:effectLst>
                  <a:outerShdw blurRad="38100" dist="19050" dir="2700000" algn="tl" rotWithShape="0">
                    <a:schemeClr val="dk1">
                      <a:alpha val="40000"/>
                    </a:schemeClr>
                  </a:outerShdw>
                </a:effectLst>
              </a:rPr>
              <a:t>DATA</a:t>
            </a:r>
          </a:p>
        </p:txBody>
      </p:sp>
      <p:sp>
        <p:nvSpPr>
          <p:cNvPr id="9" name="Rectangle 8">
            <a:extLst>
              <a:ext uri="{FF2B5EF4-FFF2-40B4-BE49-F238E27FC236}">
                <a16:creationId xmlns:a16="http://schemas.microsoft.com/office/drawing/2014/main" id="{C246A19D-FA4F-476B-AE1B-EC1C7A4B47DF}"/>
              </a:ext>
            </a:extLst>
          </p:cNvPr>
          <p:cNvSpPr/>
          <p:nvPr/>
        </p:nvSpPr>
        <p:spPr>
          <a:xfrm>
            <a:off x="8184777" y="3590085"/>
            <a:ext cx="1757082" cy="1111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TESTING </a:t>
            </a:r>
          </a:p>
          <a:p>
            <a:pPr algn="ctr"/>
            <a:r>
              <a:rPr lang="en-IN" dirty="0">
                <a:ln w="0"/>
                <a:solidFill>
                  <a:schemeClr val="tx1"/>
                </a:solidFill>
                <a:effectLst>
                  <a:outerShdw blurRad="38100" dist="19050" dir="2700000" algn="tl" rotWithShape="0">
                    <a:schemeClr val="dk1">
                      <a:alpha val="40000"/>
                    </a:schemeClr>
                  </a:outerShdw>
                </a:effectLst>
              </a:rPr>
              <a:t>DATA</a:t>
            </a:r>
          </a:p>
        </p:txBody>
      </p:sp>
      <p:sp>
        <p:nvSpPr>
          <p:cNvPr id="10" name="Rectangle 9">
            <a:extLst>
              <a:ext uri="{FF2B5EF4-FFF2-40B4-BE49-F238E27FC236}">
                <a16:creationId xmlns:a16="http://schemas.microsoft.com/office/drawing/2014/main" id="{C27970B3-79DE-42BF-883B-6B4322BC5FC1}"/>
              </a:ext>
            </a:extLst>
          </p:cNvPr>
          <p:cNvSpPr/>
          <p:nvPr/>
        </p:nvSpPr>
        <p:spPr>
          <a:xfrm>
            <a:off x="6687670" y="5298141"/>
            <a:ext cx="1757082" cy="1111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DEEP LEARNING</a:t>
            </a:r>
          </a:p>
          <a:p>
            <a:pPr algn="ctr"/>
            <a:r>
              <a:rPr lang="en-IN" dirty="0">
                <a:ln w="0"/>
                <a:solidFill>
                  <a:schemeClr val="tx1"/>
                </a:solidFill>
                <a:effectLst>
                  <a:outerShdw blurRad="38100" dist="19050" dir="2700000" algn="tl" rotWithShape="0">
                    <a:schemeClr val="dk1">
                      <a:alpha val="40000"/>
                    </a:schemeClr>
                  </a:outerShdw>
                </a:effectLst>
              </a:rPr>
              <a:t>ALGORITHMS</a:t>
            </a:r>
          </a:p>
        </p:txBody>
      </p:sp>
      <p:sp>
        <p:nvSpPr>
          <p:cNvPr id="11" name="Rectangle 10">
            <a:extLst>
              <a:ext uri="{FF2B5EF4-FFF2-40B4-BE49-F238E27FC236}">
                <a16:creationId xmlns:a16="http://schemas.microsoft.com/office/drawing/2014/main" id="{B1C76C85-EF9D-4CE7-97AB-1DFDA72F86E7}"/>
              </a:ext>
            </a:extLst>
          </p:cNvPr>
          <p:cNvSpPr/>
          <p:nvPr/>
        </p:nvSpPr>
        <p:spPr>
          <a:xfrm>
            <a:off x="2758888" y="5126134"/>
            <a:ext cx="1757082" cy="1111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DETECTION</a:t>
            </a:r>
            <a:endParaRPr lang="en-IN" dirty="0"/>
          </a:p>
        </p:txBody>
      </p:sp>
      <p:cxnSp>
        <p:nvCxnSpPr>
          <p:cNvPr id="15" name="Straight Arrow Connector 14">
            <a:extLst>
              <a:ext uri="{FF2B5EF4-FFF2-40B4-BE49-F238E27FC236}">
                <a16:creationId xmlns:a16="http://schemas.microsoft.com/office/drawing/2014/main" id="{C82BB436-A838-4A7E-AA83-EDFC36C09036}"/>
              </a:ext>
            </a:extLst>
          </p:cNvPr>
          <p:cNvCxnSpPr>
            <a:stCxn id="6" idx="3"/>
          </p:cNvCxnSpPr>
          <p:nvPr/>
        </p:nvCxnSpPr>
        <p:spPr>
          <a:xfrm flipV="1">
            <a:off x="4859991" y="2010033"/>
            <a:ext cx="18276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C630CB89-9331-49C6-953E-342758D586E1}"/>
              </a:ext>
            </a:extLst>
          </p:cNvPr>
          <p:cNvCxnSpPr>
            <a:cxnSpLocks/>
            <a:stCxn id="7" idx="2"/>
            <a:endCxn id="9" idx="0"/>
          </p:cNvCxnSpPr>
          <p:nvPr/>
        </p:nvCxnSpPr>
        <p:spPr>
          <a:xfrm rot="16200000" flipH="1">
            <a:off x="7788153" y="2314919"/>
            <a:ext cx="1059949" cy="149038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32FB5AD0-242D-46D0-AF0D-68D4AE795AC1}"/>
              </a:ext>
            </a:extLst>
          </p:cNvPr>
          <p:cNvCxnSpPr>
            <a:stCxn id="8" idx="2"/>
            <a:endCxn id="10" idx="0"/>
          </p:cNvCxnSpPr>
          <p:nvPr/>
        </p:nvCxnSpPr>
        <p:spPr>
          <a:xfrm rot="16200000" flipH="1">
            <a:off x="6018113" y="3750043"/>
            <a:ext cx="747444" cy="234875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D4284420-C12D-4BE3-A19C-4AD455F7BFAD}"/>
              </a:ext>
            </a:extLst>
          </p:cNvPr>
          <p:cNvCxnSpPr>
            <a:stCxn id="9" idx="2"/>
            <a:endCxn id="10" idx="3"/>
          </p:cNvCxnSpPr>
          <p:nvPr/>
        </p:nvCxnSpPr>
        <p:spPr>
          <a:xfrm rot="5400000">
            <a:off x="8177913" y="4968547"/>
            <a:ext cx="1152245" cy="6185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9B3E31C-8ECA-4C91-965E-38361960D26D}"/>
              </a:ext>
            </a:extLst>
          </p:cNvPr>
          <p:cNvCxnSpPr>
            <a:stCxn id="10" idx="1"/>
          </p:cNvCxnSpPr>
          <p:nvPr/>
        </p:nvCxnSpPr>
        <p:spPr>
          <a:xfrm flipH="1" flipV="1">
            <a:off x="4503644" y="5853952"/>
            <a:ext cx="218402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3DC4A1A-48A9-4512-A95B-9672B4374847}"/>
              </a:ext>
            </a:extLst>
          </p:cNvPr>
          <p:cNvCxnSpPr>
            <a:cxnSpLocks/>
            <a:endCxn id="8" idx="0"/>
          </p:cNvCxnSpPr>
          <p:nvPr/>
        </p:nvCxnSpPr>
        <p:spPr>
          <a:xfrm rot="10800000" flipV="1">
            <a:off x="5217460" y="2527620"/>
            <a:ext cx="1990165" cy="91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321FD4C-254B-4FD6-85AA-F26A10250BDC}"/>
              </a:ext>
            </a:extLst>
          </p:cNvPr>
          <p:cNvCxnSpPr>
            <a:cxnSpLocks/>
          </p:cNvCxnSpPr>
          <p:nvPr/>
        </p:nvCxnSpPr>
        <p:spPr>
          <a:xfrm>
            <a:off x="2232213" y="1945341"/>
            <a:ext cx="10499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655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0154-64C1-4AC1-B0FE-9E2B20C4BEFC}"/>
              </a:ext>
            </a:extLst>
          </p:cNvPr>
          <p:cNvSpPr>
            <a:spLocks noGrp="1"/>
          </p:cNvSpPr>
          <p:nvPr>
            <p:ph type="title"/>
          </p:nvPr>
        </p:nvSpPr>
        <p:spPr>
          <a:xfrm>
            <a:off x="677334" y="609600"/>
            <a:ext cx="8596668" cy="627529"/>
          </a:xfrm>
        </p:spPr>
        <p:txBody>
          <a:bodyPr>
            <a:normAutofit fontScale="90000"/>
          </a:bodyPr>
          <a:lstStyle/>
          <a:p>
            <a:r>
              <a:rPr lang="en-IN" b="1" u="sng" dirty="0">
                <a:effectLst>
                  <a:outerShdw blurRad="38100" dist="38100" dir="2700000" algn="tl">
                    <a:srgbClr val="000000">
                      <a:alpha val="43137"/>
                    </a:srgbClr>
                  </a:outerShdw>
                </a:effectLst>
              </a:rPr>
              <a:t>DATA SET MODEL</a:t>
            </a:r>
          </a:p>
        </p:txBody>
      </p:sp>
      <p:pic>
        <p:nvPicPr>
          <p:cNvPr id="5" name="Content Placeholder 4">
            <a:extLst>
              <a:ext uri="{FF2B5EF4-FFF2-40B4-BE49-F238E27FC236}">
                <a16:creationId xmlns:a16="http://schemas.microsoft.com/office/drawing/2014/main" id="{BC0D206C-CEBF-43B6-A797-85359BE8D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274" y="1475005"/>
            <a:ext cx="9129526" cy="4647889"/>
          </a:xfrm>
        </p:spPr>
      </p:pic>
    </p:spTree>
    <p:extLst>
      <p:ext uri="{BB962C8B-B14F-4D97-AF65-F5344CB8AC3E}">
        <p14:creationId xmlns:p14="http://schemas.microsoft.com/office/powerpoint/2010/main" val="415326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2BE1-4EBC-40AE-8FD5-7EFA9AAB0480}"/>
              </a:ext>
            </a:extLst>
          </p:cNvPr>
          <p:cNvSpPr>
            <a:spLocks noGrp="1"/>
          </p:cNvSpPr>
          <p:nvPr>
            <p:ph type="title"/>
          </p:nvPr>
        </p:nvSpPr>
        <p:spPr>
          <a:xfrm>
            <a:off x="551828" y="385482"/>
            <a:ext cx="8596668" cy="654424"/>
          </a:xfrm>
        </p:spPr>
        <p:txBody>
          <a:bodyPr/>
          <a:lstStyle/>
          <a:p>
            <a:r>
              <a:rPr lang="en-IN" b="1" u="sng" dirty="0">
                <a:effectLst>
                  <a:outerShdw blurRad="38100" dist="38100" dir="2700000" algn="tl">
                    <a:srgbClr val="000000">
                      <a:alpha val="43137"/>
                    </a:srgbClr>
                  </a:outerShdw>
                </a:effectLst>
              </a:rPr>
              <a:t>DATA SET MODEL</a:t>
            </a:r>
          </a:p>
        </p:txBody>
      </p:sp>
      <p:pic>
        <p:nvPicPr>
          <p:cNvPr id="5" name="Content Placeholder 4">
            <a:extLst>
              <a:ext uri="{FF2B5EF4-FFF2-40B4-BE49-F238E27FC236}">
                <a16:creationId xmlns:a16="http://schemas.microsoft.com/office/drawing/2014/main" id="{5359DBE9-1B4A-4853-9F81-4FAE558823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300" y="1165412"/>
            <a:ext cx="8905875" cy="4921623"/>
          </a:xfrm>
        </p:spPr>
      </p:pic>
    </p:spTree>
    <p:extLst>
      <p:ext uri="{BB962C8B-B14F-4D97-AF65-F5344CB8AC3E}">
        <p14:creationId xmlns:p14="http://schemas.microsoft.com/office/powerpoint/2010/main" val="122968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3173-EFFF-4491-A5DE-BFCD5ACD86B9}"/>
              </a:ext>
            </a:extLst>
          </p:cNvPr>
          <p:cNvSpPr>
            <a:spLocks noGrp="1"/>
          </p:cNvSpPr>
          <p:nvPr>
            <p:ph type="title"/>
          </p:nvPr>
        </p:nvSpPr>
        <p:spPr>
          <a:xfrm>
            <a:off x="551828" y="489426"/>
            <a:ext cx="8596668" cy="654424"/>
          </a:xfrm>
        </p:spPr>
        <p:txBody>
          <a:bodyPr/>
          <a:lstStyle/>
          <a:p>
            <a:r>
              <a:rPr lang="en-IN" b="1" u="sng" dirty="0">
                <a:effectLst>
                  <a:outerShdw blurRad="38100" dist="38100" dir="2700000" algn="tl">
                    <a:srgbClr val="000000">
                      <a:alpha val="43137"/>
                    </a:srgbClr>
                  </a:outerShdw>
                </a:effectLst>
              </a:rPr>
              <a:t>DATA SET MODEL</a:t>
            </a:r>
          </a:p>
        </p:txBody>
      </p:sp>
      <p:pic>
        <p:nvPicPr>
          <p:cNvPr id="5" name="Content Placeholder 4">
            <a:extLst>
              <a:ext uri="{FF2B5EF4-FFF2-40B4-BE49-F238E27FC236}">
                <a16:creationId xmlns:a16="http://schemas.microsoft.com/office/drawing/2014/main" id="{233A2D54-F766-454B-BFD6-79B22578C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046" y="1377356"/>
            <a:ext cx="8807450" cy="4682785"/>
          </a:xfrm>
        </p:spPr>
      </p:pic>
    </p:spTree>
    <p:extLst>
      <p:ext uri="{BB962C8B-B14F-4D97-AF65-F5344CB8AC3E}">
        <p14:creationId xmlns:p14="http://schemas.microsoft.com/office/powerpoint/2010/main" val="921318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7E19-3CA8-40ED-B2DD-92F5D8ACF3F3}"/>
              </a:ext>
            </a:extLst>
          </p:cNvPr>
          <p:cNvSpPr>
            <a:spLocks noGrp="1"/>
          </p:cNvSpPr>
          <p:nvPr>
            <p:ph type="title"/>
          </p:nvPr>
        </p:nvSpPr>
        <p:spPr>
          <a:xfrm>
            <a:off x="677334" y="609600"/>
            <a:ext cx="8596668" cy="663388"/>
          </a:xfrm>
        </p:spPr>
        <p:txBody>
          <a:bodyPr/>
          <a:lstStyle/>
          <a:p>
            <a:r>
              <a:rPr lang="en-IN" b="1" u="sng" dirty="0">
                <a:effectLst>
                  <a:outerShdw blurRad="38100" dist="38100" dir="2700000" algn="tl">
                    <a:srgbClr val="000000">
                      <a:alpha val="43137"/>
                    </a:srgbClr>
                  </a:outerShdw>
                </a:effectLst>
              </a:rPr>
              <a:t>DATA SET MODEL</a:t>
            </a:r>
          </a:p>
        </p:txBody>
      </p:sp>
      <p:pic>
        <p:nvPicPr>
          <p:cNvPr id="5" name="Content Placeholder 4">
            <a:extLst>
              <a:ext uri="{FF2B5EF4-FFF2-40B4-BE49-F238E27FC236}">
                <a16:creationId xmlns:a16="http://schemas.microsoft.com/office/drawing/2014/main" id="{5D40534E-EF5B-4CCC-A415-566829943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38" y="1541929"/>
            <a:ext cx="8897937" cy="4132730"/>
          </a:xfrm>
        </p:spPr>
      </p:pic>
    </p:spTree>
    <p:extLst>
      <p:ext uri="{BB962C8B-B14F-4D97-AF65-F5344CB8AC3E}">
        <p14:creationId xmlns:p14="http://schemas.microsoft.com/office/powerpoint/2010/main" val="353225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1ABB-938F-43E7-B66B-486C9BE86B97}"/>
              </a:ext>
            </a:extLst>
          </p:cNvPr>
          <p:cNvSpPr>
            <a:spLocks noGrp="1"/>
          </p:cNvSpPr>
          <p:nvPr>
            <p:ph type="title"/>
          </p:nvPr>
        </p:nvSpPr>
        <p:spPr/>
        <p:txBody>
          <a:bodyPr/>
          <a:lstStyle/>
          <a:p>
            <a:r>
              <a:rPr lang="en-US" b="1" u="sng" dirty="0"/>
              <a:t>PROJECT DESCRIPTION</a:t>
            </a:r>
            <a:endParaRPr lang="en-IN" b="1" u="sng" dirty="0"/>
          </a:p>
        </p:txBody>
      </p:sp>
      <p:sp>
        <p:nvSpPr>
          <p:cNvPr id="3" name="Content Placeholder 2">
            <a:extLst>
              <a:ext uri="{FF2B5EF4-FFF2-40B4-BE49-F238E27FC236}">
                <a16:creationId xmlns:a16="http://schemas.microsoft.com/office/drawing/2014/main" id="{9CE16A20-C4EE-4434-B4E4-7377EBF18C8B}"/>
              </a:ext>
            </a:extLst>
          </p:cNvPr>
          <p:cNvSpPr>
            <a:spLocks noGrp="1"/>
          </p:cNvSpPr>
          <p:nvPr>
            <p:ph idx="1"/>
          </p:nvPr>
        </p:nvSpPr>
        <p:spPr>
          <a:xfrm>
            <a:off x="677334" y="1730187"/>
            <a:ext cx="8596668" cy="4311175"/>
          </a:xfrm>
        </p:spPr>
        <p:txBody>
          <a:bodyPr>
            <a:normAutofit/>
          </a:bodyPr>
          <a:lstStyle/>
          <a:p>
            <a:r>
              <a:rPr lang="en-US" sz="1600" dirty="0"/>
              <a:t>The objective of this project is to implement handwriting recognition of doctors prescription</a:t>
            </a:r>
          </a:p>
          <a:p>
            <a:pPr algn="just"/>
            <a:r>
              <a:rPr lang="en-US" sz="1600" dirty="0"/>
              <a:t>The project tries to develop an application where we can upload a prescription note from which we extract medicine name and will display it.</a:t>
            </a:r>
          </a:p>
          <a:p>
            <a:pPr algn="just"/>
            <a:r>
              <a:rPr lang="en-US" sz="1600" dirty="0"/>
              <a:t>It provides low cost, deep learning mechanism for handwriting recognition. </a:t>
            </a:r>
          </a:p>
          <a:p>
            <a:pPr algn="just"/>
            <a:r>
              <a:rPr lang="en-US" sz="1600" dirty="0"/>
              <a:t>It decrease the cases of misinterpretation of medicine names.</a:t>
            </a:r>
          </a:p>
          <a:p>
            <a:pPr algn="just"/>
            <a:r>
              <a:rPr lang="en-US" sz="1600" dirty="0"/>
              <a:t> It helps ordinary people to understand doctors prescription.</a:t>
            </a:r>
          </a:p>
          <a:p>
            <a:pPr algn="just"/>
            <a:r>
              <a:rPr lang="en-US" sz="1600" dirty="0"/>
              <a:t>Once input image of character is given to proposed system, then it will recognize input character which is given in image.</a:t>
            </a:r>
            <a:endParaRPr lang="en-IN" sz="1600" dirty="0"/>
          </a:p>
        </p:txBody>
      </p:sp>
    </p:spTree>
    <p:extLst>
      <p:ext uri="{BB962C8B-B14F-4D97-AF65-F5344CB8AC3E}">
        <p14:creationId xmlns:p14="http://schemas.microsoft.com/office/powerpoint/2010/main" val="3547316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5F4F-65AE-4DEB-95FE-163C45F8DF13}"/>
              </a:ext>
            </a:extLst>
          </p:cNvPr>
          <p:cNvSpPr>
            <a:spLocks noGrp="1"/>
          </p:cNvSpPr>
          <p:nvPr>
            <p:ph type="title"/>
          </p:nvPr>
        </p:nvSpPr>
        <p:spPr>
          <a:xfrm>
            <a:off x="507005" y="498391"/>
            <a:ext cx="8596668" cy="636494"/>
          </a:xfrm>
        </p:spPr>
        <p:txBody>
          <a:bodyPr>
            <a:normAutofit fontScale="90000"/>
          </a:bodyPr>
          <a:lstStyle/>
          <a:p>
            <a:r>
              <a:rPr lang="en-IN" b="1" u="sng" dirty="0">
                <a:effectLst>
                  <a:outerShdw blurRad="38100" dist="38100" dir="2700000" algn="tl">
                    <a:srgbClr val="000000">
                      <a:alpha val="43137"/>
                    </a:srgbClr>
                  </a:outerShdw>
                </a:effectLst>
              </a:rPr>
              <a:t>PRESCRIPTION DATA</a:t>
            </a:r>
          </a:p>
        </p:txBody>
      </p:sp>
      <p:pic>
        <p:nvPicPr>
          <p:cNvPr id="5" name="Content Placeholder 4">
            <a:extLst>
              <a:ext uri="{FF2B5EF4-FFF2-40B4-BE49-F238E27FC236}">
                <a16:creationId xmlns:a16="http://schemas.microsoft.com/office/drawing/2014/main" id="{B76AC3B1-0836-4CE5-9C3B-9E267125C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005" y="1134885"/>
            <a:ext cx="6293223" cy="5423648"/>
          </a:xfrm>
        </p:spPr>
      </p:pic>
    </p:spTree>
    <p:extLst>
      <p:ext uri="{BB962C8B-B14F-4D97-AF65-F5344CB8AC3E}">
        <p14:creationId xmlns:p14="http://schemas.microsoft.com/office/powerpoint/2010/main" val="2823093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C762-0535-4112-9034-AB5760ACDBEC}"/>
              </a:ext>
            </a:extLst>
          </p:cNvPr>
          <p:cNvSpPr>
            <a:spLocks noGrp="1"/>
          </p:cNvSpPr>
          <p:nvPr>
            <p:ph type="title"/>
          </p:nvPr>
        </p:nvSpPr>
        <p:spPr>
          <a:xfrm>
            <a:off x="533899" y="493908"/>
            <a:ext cx="8596668" cy="645459"/>
          </a:xfrm>
        </p:spPr>
        <p:txBody>
          <a:bodyPr/>
          <a:lstStyle/>
          <a:p>
            <a:r>
              <a:rPr lang="en-IN" b="1" u="sng" dirty="0">
                <a:effectLst>
                  <a:outerShdw blurRad="38100" dist="38100" dir="2700000" algn="tl">
                    <a:srgbClr val="000000">
                      <a:alpha val="43137"/>
                    </a:srgbClr>
                  </a:outerShdw>
                </a:effectLst>
              </a:rPr>
              <a:t>PRESCRIPTION DATA</a:t>
            </a:r>
          </a:p>
        </p:txBody>
      </p:sp>
      <p:pic>
        <p:nvPicPr>
          <p:cNvPr id="5" name="Content Placeholder 4">
            <a:extLst>
              <a:ext uri="{FF2B5EF4-FFF2-40B4-BE49-F238E27FC236}">
                <a16:creationId xmlns:a16="http://schemas.microsoft.com/office/drawing/2014/main" id="{87A79D7F-8834-420D-A289-5E2450161A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536" y="1263370"/>
            <a:ext cx="5069042" cy="5271900"/>
          </a:xfrm>
        </p:spPr>
      </p:pic>
      <p:pic>
        <p:nvPicPr>
          <p:cNvPr id="4" name="Picture 3">
            <a:extLst>
              <a:ext uri="{FF2B5EF4-FFF2-40B4-BE49-F238E27FC236}">
                <a16:creationId xmlns:a16="http://schemas.microsoft.com/office/drawing/2014/main" id="{82262F2A-77A3-427B-9679-AB454DA621C7}"/>
              </a:ext>
            </a:extLst>
          </p:cNvPr>
          <p:cNvPicPr>
            <a:picLocks noChangeAspect="1"/>
          </p:cNvPicPr>
          <p:nvPr/>
        </p:nvPicPr>
        <p:blipFill rotWithShape="1">
          <a:blip r:embed="rId3">
            <a:extLst>
              <a:ext uri="{28A0092B-C50C-407E-A947-70E740481C1C}">
                <a14:useLocalDpi xmlns:a14="http://schemas.microsoft.com/office/drawing/2010/main" val="0"/>
              </a:ext>
            </a:extLst>
          </a:blip>
          <a:srcRect l="25685" t="3940" r="37157" b="5817"/>
          <a:stretch/>
        </p:blipFill>
        <p:spPr>
          <a:xfrm>
            <a:off x="5800163" y="1263370"/>
            <a:ext cx="4697507" cy="5262282"/>
          </a:xfrm>
          <a:prstGeom prst="rect">
            <a:avLst/>
          </a:prstGeom>
        </p:spPr>
      </p:pic>
    </p:spTree>
    <p:extLst>
      <p:ext uri="{BB962C8B-B14F-4D97-AF65-F5344CB8AC3E}">
        <p14:creationId xmlns:p14="http://schemas.microsoft.com/office/powerpoint/2010/main" val="207133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9BFA-1305-41B9-89FB-120F1D1E79DB}"/>
              </a:ext>
            </a:extLst>
          </p:cNvPr>
          <p:cNvSpPr>
            <a:spLocks noGrp="1"/>
          </p:cNvSpPr>
          <p:nvPr>
            <p:ph type="title"/>
          </p:nvPr>
        </p:nvSpPr>
        <p:spPr>
          <a:xfrm>
            <a:off x="677334" y="609600"/>
            <a:ext cx="8596668" cy="654424"/>
          </a:xfrm>
        </p:spPr>
        <p:txBody>
          <a:bodyPr/>
          <a:lstStyle/>
          <a:p>
            <a:r>
              <a:rPr lang="en-US" b="1" u="sng" dirty="0">
                <a:effectLst>
                  <a:outerShdw blurRad="38100" dist="38100" dir="2700000" algn="tl">
                    <a:srgbClr val="000000">
                      <a:alpha val="43137"/>
                    </a:srgbClr>
                  </a:outerShdw>
                </a:effectLst>
              </a:rPr>
              <a:t>USER PAGE</a:t>
            </a:r>
            <a:endParaRPr lang="en-IN"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C9B954CF-4C21-464F-9A30-A7DDABA34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779" y="1416424"/>
            <a:ext cx="9398467" cy="4831976"/>
          </a:xfrm>
        </p:spPr>
      </p:pic>
    </p:spTree>
    <p:extLst>
      <p:ext uri="{BB962C8B-B14F-4D97-AF65-F5344CB8AC3E}">
        <p14:creationId xmlns:p14="http://schemas.microsoft.com/office/powerpoint/2010/main" val="671630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3D63-48F0-41B8-A1E7-751EC57E6A5A}"/>
              </a:ext>
            </a:extLst>
          </p:cNvPr>
          <p:cNvSpPr>
            <a:spLocks noGrp="1"/>
          </p:cNvSpPr>
          <p:nvPr>
            <p:ph type="title"/>
          </p:nvPr>
        </p:nvSpPr>
        <p:spPr>
          <a:xfrm>
            <a:off x="677334" y="609600"/>
            <a:ext cx="8596668" cy="654424"/>
          </a:xfrm>
        </p:spPr>
        <p:txBody>
          <a:bodyPr/>
          <a:lstStyle/>
          <a:p>
            <a:r>
              <a:rPr lang="en-US" b="1" u="sng" dirty="0">
                <a:effectLst>
                  <a:outerShdw blurRad="38100" dist="38100" dir="2700000" algn="tl">
                    <a:srgbClr val="000000">
                      <a:alpha val="43137"/>
                    </a:srgbClr>
                  </a:outerShdw>
                </a:effectLst>
              </a:rPr>
              <a:t>PRESCRIPTION UPLOAD</a:t>
            </a:r>
            <a:endParaRPr lang="en-IN" b="1" u="sng"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5055BA73-10CF-4A35-BC35-0B1856A5DE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1366" r="409" b="7941"/>
          <a:stretch/>
        </p:blipFill>
        <p:spPr>
          <a:xfrm>
            <a:off x="340657" y="1434351"/>
            <a:ext cx="10820402" cy="5002308"/>
          </a:xfrm>
        </p:spPr>
      </p:pic>
    </p:spTree>
    <p:extLst>
      <p:ext uri="{BB962C8B-B14F-4D97-AF65-F5344CB8AC3E}">
        <p14:creationId xmlns:p14="http://schemas.microsoft.com/office/powerpoint/2010/main" val="131778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5367-B23E-44C6-9E50-3067EDF4E507}"/>
              </a:ext>
            </a:extLst>
          </p:cNvPr>
          <p:cNvSpPr>
            <a:spLocks noGrp="1"/>
          </p:cNvSpPr>
          <p:nvPr>
            <p:ph type="title"/>
          </p:nvPr>
        </p:nvSpPr>
        <p:spPr>
          <a:xfrm>
            <a:off x="677334" y="277906"/>
            <a:ext cx="8596668" cy="672353"/>
          </a:xfrm>
        </p:spPr>
        <p:txBody>
          <a:bodyPr/>
          <a:lstStyle/>
          <a:p>
            <a:r>
              <a:rPr lang="en-US" b="1" u="sng" dirty="0">
                <a:effectLst>
                  <a:outerShdw blurRad="38100" dist="38100" dir="2700000" algn="tl">
                    <a:srgbClr val="000000">
                      <a:alpha val="43137"/>
                    </a:srgbClr>
                  </a:outerShdw>
                </a:effectLst>
              </a:rPr>
              <a:t>DRUG DETECTION</a:t>
            </a:r>
            <a:endParaRPr lang="en-IN" b="1" u="sng"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A03F5936-C1B6-4308-ADFA-CFDF88A1CE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22" t="1761" r="-1307" b="7598"/>
          <a:stretch/>
        </p:blipFill>
        <p:spPr>
          <a:xfrm>
            <a:off x="677334" y="1272988"/>
            <a:ext cx="9390031" cy="5056094"/>
          </a:xfrm>
        </p:spPr>
      </p:pic>
    </p:spTree>
    <p:extLst>
      <p:ext uri="{BB962C8B-B14F-4D97-AF65-F5344CB8AC3E}">
        <p14:creationId xmlns:p14="http://schemas.microsoft.com/office/powerpoint/2010/main" val="248258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14A7-CC91-4398-BD65-BD096C9257E3}"/>
              </a:ext>
            </a:extLst>
          </p:cNvPr>
          <p:cNvSpPr>
            <a:spLocks noGrp="1"/>
          </p:cNvSpPr>
          <p:nvPr>
            <p:ph type="title"/>
          </p:nvPr>
        </p:nvSpPr>
        <p:spPr>
          <a:xfrm>
            <a:off x="677334" y="609600"/>
            <a:ext cx="8596668" cy="654424"/>
          </a:xfrm>
        </p:spPr>
        <p:txBody>
          <a:bodyPr/>
          <a:lstStyle/>
          <a:p>
            <a:r>
              <a:rPr lang="en-IN" b="1" u="sng"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C8BA1BEF-E2D3-46F9-A8F5-16591C4D9424}"/>
              </a:ext>
            </a:extLst>
          </p:cNvPr>
          <p:cNvSpPr>
            <a:spLocks noGrp="1"/>
          </p:cNvSpPr>
          <p:nvPr>
            <p:ph idx="1"/>
          </p:nvPr>
        </p:nvSpPr>
        <p:spPr>
          <a:xfrm>
            <a:off x="677334" y="1344707"/>
            <a:ext cx="8596668" cy="4696656"/>
          </a:xfrm>
        </p:spPr>
        <p:txBody>
          <a:bodyPr>
            <a:normAutofit/>
          </a:bodyPr>
          <a:lstStyle/>
          <a:p>
            <a:r>
              <a:rPr lang="en-US" dirty="0"/>
              <a:t>In this proposed system we provide a smart way to recognize the doctors prescription using deep machine learning. </a:t>
            </a:r>
          </a:p>
          <a:p>
            <a:r>
              <a:rPr lang="en-US" dirty="0"/>
              <a:t>This application will help for those people who suffer while seeing the doctors prescriptions.</a:t>
            </a:r>
          </a:p>
          <a:p>
            <a:r>
              <a:rPr lang="en-US" dirty="0"/>
              <a:t> The key role of this paper lies on data used for training purpose.</a:t>
            </a:r>
          </a:p>
          <a:p>
            <a:r>
              <a:rPr lang="en-US" dirty="0"/>
              <a:t> The more accuracy of training data increases the performance of the application. </a:t>
            </a:r>
          </a:p>
          <a:p>
            <a:r>
              <a:rPr lang="en-US" dirty="0"/>
              <a:t>By training the large data with large iteration we can perform the application efficiently.</a:t>
            </a:r>
          </a:p>
          <a:p>
            <a:r>
              <a:rPr lang="en-US" dirty="0"/>
              <a:t>Major challenges in designing this system is the different handwriting styles of doctors and lack of enough training data. </a:t>
            </a:r>
          </a:p>
        </p:txBody>
      </p:sp>
    </p:spTree>
    <p:extLst>
      <p:ext uri="{BB962C8B-B14F-4D97-AF65-F5344CB8AC3E}">
        <p14:creationId xmlns:p14="http://schemas.microsoft.com/office/powerpoint/2010/main" val="261604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BCCC-3F07-493D-9B37-A032D24B38B5}"/>
              </a:ext>
            </a:extLst>
          </p:cNvPr>
          <p:cNvSpPr>
            <a:spLocks noGrp="1"/>
          </p:cNvSpPr>
          <p:nvPr>
            <p:ph type="title"/>
          </p:nvPr>
        </p:nvSpPr>
        <p:spPr>
          <a:xfrm>
            <a:off x="677334" y="609600"/>
            <a:ext cx="8596668" cy="654424"/>
          </a:xfrm>
        </p:spPr>
        <p:txBody>
          <a:bodyPr/>
          <a:lstStyle/>
          <a:p>
            <a:r>
              <a:rPr lang="en-IN" b="1" u="sng" dirty="0">
                <a:effectLst>
                  <a:outerShdw blurRad="38100" dist="38100" dir="2700000" algn="tl">
                    <a:srgbClr val="000000">
                      <a:alpha val="43137"/>
                    </a:srgbClr>
                  </a:outerShdw>
                </a:effectLst>
              </a:rPr>
              <a:t>FUTURE SCOPE</a:t>
            </a:r>
          </a:p>
        </p:txBody>
      </p:sp>
      <p:sp>
        <p:nvSpPr>
          <p:cNvPr id="3" name="Content Placeholder 2">
            <a:extLst>
              <a:ext uri="{FF2B5EF4-FFF2-40B4-BE49-F238E27FC236}">
                <a16:creationId xmlns:a16="http://schemas.microsoft.com/office/drawing/2014/main" id="{21063499-41A8-404B-AA2B-39741CDC8A88}"/>
              </a:ext>
            </a:extLst>
          </p:cNvPr>
          <p:cNvSpPr>
            <a:spLocks noGrp="1"/>
          </p:cNvSpPr>
          <p:nvPr>
            <p:ph idx="1"/>
          </p:nvPr>
        </p:nvSpPr>
        <p:spPr>
          <a:xfrm>
            <a:off x="677334" y="1353671"/>
            <a:ext cx="8596668" cy="4687691"/>
          </a:xfrm>
        </p:spPr>
        <p:txBody>
          <a:bodyPr>
            <a:normAutofit/>
          </a:bodyPr>
          <a:lstStyle/>
          <a:p>
            <a:r>
              <a:rPr lang="en-US" dirty="0"/>
              <a:t>The proposed system of handwriting recognition is concentrated only in medical field.</a:t>
            </a:r>
          </a:p>
          <a:p>
            <a:r>
              <a:rPr lang="en-US" dirty="0"/>
              <a:t> Handwriting Recognition can be effectively used in other fields like Insurance, banking etc.</a:t>
            </a:r>
          </a:p>
          <a:p>
            <a:r>
              <a:rPr lang="en-US" dirty="0"/>
              <a:t>It can be used in post office for reading postal address. </a:t>
            </a:r>
          </a:p>
          <a:p>
            <a:r>
              <a:rPr lang="en-US" dirty="0"/>
              <a:t>The system can be further developed into an android application.</a:t>
            </a:r>
          </a:p>
          <a:p>
            <a:r>
              <a:rPr lang="en-US" dirty="0"/>
              <a:t> The data in this system is small, in the future ,aim to validate our results by using big dataset and we can use another algorithm and compare the results and to predict more accurate results. </a:t>
            </a:r>
          </a:p>
          <a:p>
            <a:r>
              <a:rPr lang="en-US" dirty="0"/>
              <a:t>This work further extended to the character recognition for other languages.</a:t>
            </a:r>
          </a:p>
          <a:p>
            <a:r>
              <a:rPr lang="en-US" dirty="0"/>
              <a:t>In forensic application handwritten recognition will be an effective method for evidence collection</a:t>
            </a:r>
            <a:endParaRPr lang="en-IN" dirty="0"/>
          </a:p>
        </p:txBody>
      </p:sp>
    </p:spTree>
    <p:extLst>
      <p:ext uri="{BB962C8B-B14F-4D97-AF65-F5344CB8AC3E}">
        <p14:creationId xmlns:p14="http://schemas.microsoft.com/office/powerpoint/2010/main" val="227664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1F91-6283-4D9F-99BE-BA5093F13466}"/>
              </a:ext>
            </a:extLst>
          </p:cNvPr>
          <p:cNvSpPr>
            <a:spLocks noGrp="1"/>
          </p:cNvSpPr>
          <p:nvPr>
            <p:ph type="title"/>
          </p:nvPr>
        </p:nvSpPr>
        <p:spPr>
          <a:xfrm>
            <a:off x="677334" y="609600"/>
            <a:ext cx="8596668" cy="672353"/>
          </a:xfrm>
        </p:spPr>
        <p:txBody>
          <a:bodyPr/>
          <a:lstStyle/>
          <a:p>
            <a:r>
              <a:rPr lang="en-IN" b="1" u="sng" dirty="0">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092AEDA1-94CA-4328-B4FB-526422FB2AF0}"/>
              </a:ext>
            </a:extLst>
          </p:cNvPr>
          <p:cNvSpPr>
            <a:spLocks noGrp="1"/>
          </p:cNvSpPr>
          <p:nvPr>
            <p:ph idx="1"/>
          </p:nvPr>
        </p:nvSpPr>
        <p:spPr>
          <a:xfrm>
            <a:off x="677334" y="1703295"/>
            <a:ext cx="8596668" cy="3675530"/>
          </a:xfrm>
        </p:spPr>
        <p:txBody>
          <a:bodyPr/>
          <a:lstStyle/>
          <a:p>
            <a:r>
              <a:rPr lang="en-IN" dirty="0"/>
              <a:t>Ting, R., S. Chun-</a:t>
            </a:r>
            <a:r>
              <a:rPr lang="en-IN" dirty="0" err="1"/>
              <a:t>lin</a:t>
            </a:r>
            <a:r>
              <a:rPr lang="en-IN" dirty="0"/>
              <a:t>, and D. Jian, “Handwritten character recognition using principal component analysis”. MINI-MICRO Systems, 2005. </a:t>
            </a:r>
          </a:p>
          <a:p>
            <a:r>
              <a:rPr lang="en-IN" dirty="0"/>
              <a:t>Walid, R. and A. </a:t>
            </a:r>
            <a:r>
              <a:rPr lang="en-IN" dirty="0" err="1"/>
              <a:t>Lasfar</a:t>
            </a:r>
            <a:r>
              <a:rPr lang="en-IN" dirty="0"/>
              <a:t>. Handwritten digit recognition using sparse deep architectures. in Intelligent Systems: Theories and Applications (SITA-14), 2014 9th International Conference on. 2014. IEEE. </a:t>
            </a:r>
          </a:p>
          <a:p>
            <a:r>
              <a:rPr lang="en-IN" dirty="0" err="1"/>
              <a:t>Attigeri</a:t>
            </a:r>
            <a:r>
              <a:rPr lang="en-IN" dirty="0"/>
              <a:t>, Savitha. "Neural Network based Handwritten Character Recognition system." International Journal of Engineering and Computer Science 7.03: 23761-23768, 2018. </a:t>
            </a:r>
          </a:p>
          <a:p>
            <a:r>
              <a:rPr lang="en-IN" dirty="0"/>
              <a:t>Li, Z., et al. Handwritten digit recognition via active belief decision trees. in Control Conference (CCC), 2016 35th Chinese. 2016. IEEE</a:t>
            </a:r>
          </a:p>
        </p:txBody>
      </p:sp>
    </p:spTree>
    <p:extLst>
      <p:ext uri="{BB962C8B-B14F-4D97-AF65-F5344CB8AC3E}">
        <p14:creationId xmlns:p14="http://schemas.microsoft.com/office/powerpoint/2010/main" val="4226348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2291FC-3695-49B0-83F1-F9E7BF6B03E7}"/>
              </a:ext>
            </a:extLst>
          </p:cNvPr>
          <p:cNvSpPr/>
          <p:nvPr/>
        </p:nvSpPr>
        <p:spPr>
          <a:xfrm>
            <a:off x="3170018" y="2626677"/>
            <a:ext cx="3987310"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96390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2FEA-6FF7-42D2-9755-7BCF6A080445}"/>
              </a:ext>
            </a:extLst>
          </p:cNvPr>
          <p:cNvSpPr>
            <a:spLocks noGrp="1"/>
          </p:cNvSpPr>
          <p:nvPr>
            <p:ph type="title"/>
          </p:nvPr>
        </p:nvSpPr>
        <p:spPr>
          <a:xfrm>
            <a:off x="677334" y="340660"/>
            <a:ext cx="8596668" cy="941294"/>
          </a:xfrm>
        </p:spPr>
        <p:txBody>
          <a:bodyPr/>
          <a:lstStyle/>
          <a:p>
            <a:r>
              <a:rPr lang="en-IN" b="1" u="sng" dirty="0">
                <a:effectLst>
                  <a:outerShdw blurRad="38100" dist="38100" dir="2700000" algn="tl">
                    <a:srgbClr val="000000">
                      <a:alpha val="43137"/>
                    </a:srgbClr>
                  </a:outerShdw>
                </a:effectLst>
              </a:rPr>
              <a:t>LITERATURE SURVEY</a:t>
            </a:r>
          </a:p>
        </p:txBody>
      </p:sp>
      <p:sp>
        <p:nvSpPr>
          <p:cNvPr id="3" name="Content Placeholder 2">
            <a:extLst>
              <a:ext uri="{FF2B5EF4-FFF2-40B4-BE49-F238E27FC236}">
                <a16:creationId xmlns:a16="http://schemas.microsoft.com/office/drawing/2014/main" id="{08D37793-962D-434F-92AD-0E58926A5284}"/>
              </a:ext>
            </a:extLst>
          </p:cNvPr>
          <p:cNvSpPr>
            <a:spLocks noGrp="1"/>
          </p:cNvSpPr>
          <p:nvPr>
            <p:ph idx="1"/>
          </p:nvPr>
        </p:nvSpPr>
        <p:spPr>
          <a:xfrm>
            <a:off x="677333" y="1281953"/>
            <a:ext cx="11209867" cy="5307106"/>
          </a:xfrm>
        </p:spPr>
        <p:txBody>
          <a:bodyPr>
            <a:normAutofit fontScale="92500"/>
          </a:bodyPr>
          <a:lstStyle/>
          <a:p>
            <a:r>
              <a:rPr lang="en-IN" b="1" u="sng" dirty="0">
                <a:latin typeface="Broadway" panose="04040905080B02020502" pitchFamily="82" charset="0"/>
              </a:rPr>
              <a:t>EXISTING SYSTEM </a:t>
            </a:r>
          </a:p>
          <a:p>
            <a:pPr algn="just"/>
            <a:r>
              <a:rPr lang="en-US" sz="1600" b="1" u="sng" dirty="0">
                <a:latin typeface="Arial Black" panose="020B0A04020102020204" pitchFamily="34" charset="0"/>
              </a:rPr>
              <a:t>Deep learning algorithms to handwritten digit recognition using Deep Neural Network(DNN). </a:t>
            </a:r>
          </a:p>
          <a:p>
            <a:pPr algn="just"/>
            <a:r>
              <a:rPr lang="en-US" sz="1600" dirty="0"/>
              <a:t>In this paper, we apply deep learning algorithms to handwritten digit recognition.</a:t>
            </a:r>
          </a:p>
          <a:p>
            <a:pPr algn="just"/>
            <a:r>
              <a:rPr lang="en-US" sz="1600" dirty="0"/>
              <a:t>Explore the three mainstream algorithms of deep learning- Deep Neural Network (DNN).</a:t>
            </a:r>
          </a:p>
          <a:p>
            <a:pPr algn="just"/>
            <a:r>
              <a:rPr lang="en-US" sz="1600" dirty="0"/>
              <a:t> </a:t>
            </a:r>
            <a:r>
              <a:rPr lang="en-US" sz="1600" b="1" u="sng" dirty="0">
                <a:latin typeface="Arial Black" panose="020B0A04020102020204" pitchFamily="34" charset="0"/>
              </a:rPr>
              <a:t>Deep learning algorithm to the real-word handwritten character recognition using CNN and DBN</a:t>
            </a:r>
            <a:r>
              <a:rPr lang="en-US" sz="1600" dirty="0"/>
              <a:t>. </a:t>
            </a:r>
          </a:p>
          <a:p>
            <a:pPr algn="just"/>
            <a:r>
              <a:rPr lang="en-US" sz="1600" dirty="0"/>
              <a:t>Wu et al. have applied deep learning to the real-word handwritten character recognition, and obtained good performance for image recognition. </a:t>
            </a:r>
          </a:p>
          <a:p>
            <a:pPr algn="just"/>
            <a:r>
              <a:rPr lang="en-US" sz="1600" dirty="0"/>
              <a:t>They analyzed the different between CNN and DBN by comparing the experiment results.</a:t>
            </a:r>
          </a:p>
          <a:p>
            <a:pPr algn="just"/>
            <a:r>
              <a:rPr lang="en-US" sz="1600" dirty="0"/>
              <a:t>However, they did not consider the evaluation factors as execution time. </a:t>
            </a:r>
          </a:p>
          <a:p>
            <a:pPr algn="just"/>
            <a:r>
              <a:rPr lang="en-US" sz="1600" b="1" u="sng" dirty="0">
                <a:latin typeface="Arial Black" panose="020B0A04020102020204" pitchFamily="34" charset="0"/>
              </a:rPr>
              <a:t>Recognition rate for handwritten digit recognition. </a:t>
            </a:r>
          </a:p>
          <a:p>
            <a:pPr algn="just"/>
            <a:r>
              <a:rPr lang="en-US" sz="1600" dirty="0"/>
              <a:t>“</a:t>
            </a:r>
            <a:r>
              <a:rPr lang="en-US" sz="1600" dirty="0" err="1"/>
              <a:t>Kaensar</a:t>
            </a:r>
            <a:r>
              <a:rPr lang="en-US" sz="1600" dirty="0"/>
              <a:t> et al. have concluded that different classifier affects the recognition rate for handwritten digit recognition. </a:t>
            </a:r>
          </a:p>
          <a:p>
            <a:pPr algn="just"/>
            <a:r>
              <a:rPr lang="en-US" sz="1600" dirty="0"/>
              <a:t>Accordingly, they applied three classification techniques by using the open source Weka tool kit for training and testing the dataset which was obtained from the UCI repository. </a:t>
            </a:r>
          </a:p>
          <a:p>
            <a:pPr algn="just"/>
            <a:r>
              <a:rPr lang="en-US" sz="1600" dirty="0"/>
              <a:t>The presented results show that SVM is the best classifier to recognize handwritten digits. </a:t>
            </a:r>
          </a:p>
          <a:p>
            <a:pPr algn="just"/>
            <a:r>
              <a:rPr lang="en-US" sz="1600" dirty="0"/>
              <a:t>However, the main problem of the SVM classifier is the time consuming of the training process</a:t>
            </a:r>
          </a:p>
          <a:p>
            <a:pPr marL="0" indent="0" algn="just">
              <a:buNone/>
            </a:pPr>
            <a:endParaRPr lang="en-IN" sz="1600" b="1" u="sng" dirty="0"/>
          </a:p>
        </p:txBody>
      </p:sp>
    </p:spTree>
    <p:extLst>
      <p:ext uri="{BB962C8B-B14F-4D97-AF65-F5344CB8AC3E}">
        <p14:creationId xmlns:p14="http://schemas.microsoft.com/office/powerpoint/2010/main" val="423959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A19A-F1A7-469B-8645-71EBF9FED4D3}"/>
              </a:ext>
            </a:extLst>
          </p:cNvPr>
          <p:cNvSpPr>
            <a:spLocks noGrp="1"/>
          </p:cNvSpPr>
          <p:nvPr>
            <p:ph type="title"/>
          </p:nvPr>
        </p:nvSpPr>
        <p:spPr>
          <a:xfrm>
            <a:off x="677334" y="609600"/>
            <a:ext cx="8596668" cy="672353"/>
          </a:xfrm>
        </p:spPr>
        <p:txBody>
          <a:bodyPr/>
          <a:lstStyle/>
          <a:p>
            <a:r>
              <a:rPr lang="en-US" b="1" u="sng" dirty="0">
                <a:effectLst>
                  <a:outerShdw blurRad="38100" dist="38100" dir="2700000" algn="tl">
                    <a:srgbClr val="000000">
                      <a:alpha val="43137"/>
                    </a:srgbClr>
                  </a:outerShdw>
                </a:effectLst>
              </a:rPr>
              <a:t>DISADVANTEGES OF EXISTING SYSTEM</a:t>
            </a: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EEAD016-CB8A-49E6-BD56-D79055A88460}"/>
              </a:ext>
            </a:extLst>
          </p:cNvPr>
          <p:cNvSpPr>
            <a:spLocks noGrp="1"/>
          </p:cNvSpPr>
          <p:nvPr>
            <p:ph idx="1"/>
          </p:nvPr>
        </p:nvSpPr>
        <p:spPr>
          <a:xfrm>
            <a:off x="587687" y="1604778"/>
            <a:ext cx="8596668" cy="3880773"/>
          </a:xfrm>
        </p:spPr>
        <p:txBody>
          <a:bodyPr/>
          <a:lstStyle/>
          <a:p>
            <a:r>
              <a:rPr lang="en-US" b="0" i="0" dirty="0">
                <a:solidFill>
                  <a:srgbClr val="292929"/>
                </a:solidFill>
                <a:effectLst/>
                <a:latin typeface="charter"/>
              </a:rPr>
              <a:t>Individual characters are recognized</a:t>
            </a:r>
            <a:r>
              <a:rPr lang="en-US" dirty="0">
                <a:solidFill>
                  <a:srgbClr val="292929"/>
                </a:solidFill>
                <a:latin typeface="charter"/>
              </a:rPr>
              <a:t> </a:t>
            </a:r>
            <a:r>
              <a:rPr lang="en-US" b="0" i="0" dirty="0">
                <a:solidFill>
                  <a:srgbClr val="292929"/>
                </a:solidFill>
                <a:effectLst/>
                <a:latin typeface="charter"/>
              </a:rPr>
              <a:t>by ease with OCR.</a:t>
            </a:r>
          </a:p>
          <a:p>
            <a:r>
              <a:rPr lang="en-US" b="0" i="0" dirty="0">
                <a:solidFill>
                  <a:srgbClr val="292929"/>
                </a:solidFill>
                <a:effectLst/>
                <a:latin typeface="charter"/>
              </a:rPr>
              <a:t>Cursive handwriting, which is connected, poses more issues with evaluation. It is diﬃcult to interpret handwriting with no distinct separation between characters</a:t>
            </a:r>
            <a:r>
              <a:rPr lang="en-US" sz="1600" b="0" i="0" dirty="0">
                <a:solidFill>
                  <a:srgbClr val="292929"/>
                </a:solidFill>
                <a:effectLst/>
                <a:latin typeface="charter"/>
              </a:rPr>
              <a:t>.</a:t>
            </a:r>
          </a:p>
          <a:p>
            <a:r>
              <a:rPr lang="en-US" sz="1600" dirty="0"/>
              <a:t>Time consuming.</a:t>
            </a:r>
          </a:p>
          <a:p>
            <a:pPr algn="just"/>
            <a:r>
              <a:rPr lang="en-US" sz="1600" dirty="0"/>
              <a:t>Less accuracy. </a:t>
            </a:r>
          </a:p>
          <a:p>
            <a:pPr algn="just"/>
            <a:r>
              <a:rPr lang="en-US" sz="1600" dirty="0"/>
              <a:t>Poor performance. </a:t>
            </a:r>
          </a:p>
          <a:p>
            <a:pPr algn="just"/>
            <a:r>
              <a:rPr lang="en-US" sz="1600" dirty="0"/>
              <a:t>Takes more timing for prediction.</a:t>
            </a:r>
          </a:p>
          <a:p>
            <a:pPr algn="just"/>
            <a:r>
              <a:rPr lang="en-US" sz="1600" dirty="0"/>
              <a:t>Did not consider the evaluation factors as execution time.</a:t>
            </a:r>
          </a:p>
          <a:p>
            <a:endParaRPr lang="en-IN" dirty="0"/>
          </a:p>
        </p:txBody>
      </p:sp>
    </p:spTree>
    <p:extLst>
      <p:ext uri="{BB962C8B-B14F-4D97-AF65-F5344CB8AC3E}">
        <p14:creationId xmlns:p14="http://schemas.microsoft.com/office/powerpoint/2010/main" val="414818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1D57A-BEA4-4D27-B770-C0E3B8308404}"/>
              </a:ext>
            </a:extLst>
          </p:cNvPr>
          <p:cNvSpPr>
            <a:spLocks noGrp="1"/>
          </p:cNvSpPr>
          <p:nvPr>
            <p:ph type="title"/>
          </p:nvPr>
        </p:nvSpPr>
        <p:spPr>
          <a:xfrm>
            <a:off x="677334" y="609599"/>
            <a:ext cx="8596668" cy="672353"/>
          </a:xfrm>
        </p:spPr>
        <p:txBody>
          <a:bodyPr>
            <a:noAutofit/>
          </a:bodyPr>
          <a:lstStyle/>
          <a:p>
            <a:r>
              <a:rPr lang="en-US" sz="4800" b="1" u="sng" dirty="0">
                <a:effectLst>
                  <a:outerShdw blurRad="38100" dist="38100" dir="2700000" algn="tl">
                    <a:srgbClr val="000000">
                      <a:alpha val="43137"/>
                    </a:srgbClr>
                  </a:outerShdw>
                </a:effectLst>
              </a:rPr>
              <a:t>Proposed system</a:t>
            </a:r>
            <a:endParaRPr lang="en-IN" sz="4800"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2662CAA-3E53-4FA9-85B5-6A1EF4F14A51}"/>
              </a:ext>
            </a:extLst>
          </p:cNvPr>
          <p:cNvSpPr>
            <a:spLocks noGrp="1"/>
          </p:cNvSpPr>
          <p:nvPr>
            <p:ph idx="1"/>
          </p:nvPr>
        </p:nvSpPr>
        <p:spPr>
          <a:xfrm>
            <a:off x="677334" y="1766046"/>
            <a:ext cx="8596668" cy="4409787"/>
          </a:xfrm>
        </p:spPr>
        <p:txBody>
          <a:bodyPr/>
          <a:lstStyle/>
          <a:p>
            <a:r>
              <a:rPr lang="en-US" sz="1600" dirty="0"/>
              <a:t>Provide a smart way to recognize the doctor’s prescription using deep machine learning. </a:t>
            </a:r>
          </a:p>
          <a:p>
            <a:r>
              <a:rPr lang="en-US" sz="1600" dirty="0"/>
              <a:t>The more accuracy of training data increases the performance of the application</a:t>
            </a:r>
            <a:r>
              <a:rPr lang="en-US" dirty="0"/>
              <a:t>.</a:t>
            </a:r>
          </a:p>
          <a:p>
            <a:r>
              <a:rPr lang="en-US" sz="1600" dirty="0"/>
              <a:t>Help for those people who suffer while seeing the doctor’s prescriptions.</a:t>
            </a:r>
          </a:p>
          <a:p>
            <a:r>
              <a:rPr lang="en-US" sz="1600" dirty="0"/>
              <a:t>With Medicine Box, cases of misinterpretation of medicine names can be decreased.</a:t>
            </a:r>
          </a:p>
          <a:p>
            <a:r>
              <a:rPr lang="en-US" sz="1600" dirty="0"/>
              <a:t>Takes less time for training compared to existing system. </a:t>
            </a:r>
          </a:p>
          <a:p>
            <a:r>
              <a:rPr lang="en-US" sz="1600" dirty="0"/>
              <a:t>Expecting more accuracy than existing system.</a:t>
            </a:r>
          </a:p>
          <a:p>
            <a:r>
              <a:rPr lang="en-US" sz="1600" dirty="0"/>
              <a:t>User friendly</a:t>
            </a:r>
            <a:endParaRPr lang="en-IN" sz="1600" dirty="0"/>
          </a:p>
        </p:txBody>
      </p:sp>
    </p:spTree>
    <p:extLst>
      <p:ext uri="{BB962C8B-B14F-4D97-AF65-F5344CB8AC3E}">
        <p14:creationId xmlns:p14="http://schemas.microsoft.com/office/powerpoint/2010/main" val="20831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3A87-99D0-446A-8CCE-08FFC22E2742}"/>
              </a:ext>
            </a:extLst>
          </p:cNvPr>
          <p:cNvSpPr>
            <a:spLocks noGrp="1"/>
          </p:cNvSpPr>
          <p:nvPr>
            <p:ph type="title"/>
          </p:nvPr>
        </p:nvSpPr>
        <p:spPr>
          <a:xfrm>
            <a:off x="677334" y="609600"/>
            <a:ext cx="8596668" cy="699247"/>
          </a:xfrm>
        </p:spPr>
        <p:txBody>
          <a:bodyPr/>
          <a:lstStyle/>
          <a:p>
            <a:r>
              <a:rPr lang="en-IN" b="1" u="sng" dirty="0"/>
              <a:t>METHODOLOGY AND DESIGN</a:t>
            </a:r>
          </a:p>
        </p:txBody>
      </p:sp>
      <p:sp>
        <p:nvSpPr>
          <p:cNvPr id="3" name="Content Placeholder 2">
            <a:extLst>
              <a:ext uri="{FF2B5EF4-FFF2-40B4-BE49-F238E27FC236}">
                <a16:creationId xmlns:a16="http://schemas.microsoft.com/office/drawing/2014/main" id="{47DCCD54-7856-4081-95F0-CABCA5164A6E}"/>
              </a:ext>
            </a:extLst>
          </p:cNvPr>
          <p:cNvSpPr>
            <a:spLocks noGrp="1"/>
          </p:cNvSpPr>
          <p:nvPr>
            <p:ph idx="1"/>
          </p:nvPr>
        </p:nvSpPr>
        <p:spPr>
          <a:xfrm>
            <a:off x="677334" y="1577789"/>
            <a:ext cx="8596668" cy="4463574"/>
          </a:xfrm>
        </p:spPr>
        <p:txBody>
          <a:bodyPr/>
          <a:lstStyle/>
          <a:p>
            <a:r>
              <a:rPr lang="en-US" sz="2000" b="1" dirty="0"/>
              <a:t>Our proposed system could be divided into five main steps: </a:t>
            </a:r>
          </a:p>
          <a:p>
            <a:r>
              <a:rPr lang="en-US" sz="2800" dirty="0"/>
              <a:t>• Preprocessing </a:t>
            </a:r>
          </a:p>
          <a:p>
            <a:r>
              <a:rPr lang="en-US" sz="2800" dirty="0"/>
              <a:t>• Segmentation </a:t>
            </a:r>
          </a:p>
          <a:p>
            <a:r>
              <a:rPr lang="en-US" sz="2800" dirty="0"/>
              <a:t>• Feature extraction </a:t>
            </a:r>
          </a:p>
          <a:p>
            <a:r>
              <a:rPr lang="en-US" sz="2800" dirty="0"/>
              <a:t>• Training</a:t>
            </a:r>
          </a:p>
          <a:p>
            <a:r>
              <a:rPr lang="en-US" sz="2800" dirty="0"/>
              <a:t>• Testing and detection</a:t>
            </a:r>
            <a:endParaRPr lang="en-IN" sz="2800" dirty="0"/>
          </a:p>
        </p:txBody>
      </p:sp>
    </p:spTree>
    <p:extLst>
      <p:ext uri="{BB962C8B-B14F-4D97-AF65-F5344CB8AC3E}">
        <p14:creationId xmlns:p14="http://schemas.microsoft.com/office/powerpoint/2010/main" val="142601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60B0-0D53-44CC-A66A-272F2BE9F6C7}"/>
              </a:ext>
            </a:extLst>
          </p:cNvPr>
          <p:cNvSpPr>
            <a:spLocks noGrp="1"/>
          </p:cNvSpPr>
          <p:nvPr>
            <p:ph type="title"/>
          </p:nvPr>
        </p:nvSpPr>
        <p:spPr>
          <a:xfrm>
            <a:off x="498039" y="471497"/>
            <a:ext cx="8596668" cy="690282"/>
          </a:xfrm>
        </p:spPr>
        <p:txBody>
          <a:bodyPr/>
          <a:lstStyle/>
          <a:p>
            <a:r>
              <a:rPr lang="en-US" b="1" u="sng" dirty="0">
                <a:effectLst>
                  <a:outerShdw blurRad="38100" dist="38100" dir="2700000" algn="tl">
                    <a:srgbClr val="000000">
                      <a:alpha val="43137"/>
                    </a:srgbClr>
                  </a:outerShdw>
                </a:effectLst>
              </a:rPr>
              <a:t>PREPROCESSING</a:t>
            </a:r>
            <a:r>
              <a:rPr lang="en-US" b="1" u="sng" dirty="0"/>
              <a:t> </a:t>
            </a:r>
            <a:r>
              <a:rPr lang="en-US" b="1" u="sng" dirty="0">
                <a:effectLst>
                  <a:outerShdw blurRad="38100" dist="38100" dir="2700000" algn="tl">
                    <a:srgbClr val="000000">
                      <a:alpha val="43137"/>
                    </a:srgbClr>
                  </a:outerShdw>
                </a:effectLst>
              </a:rPr>
              <a:t>AND SEGMENTATION</a:t>
            </a: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4F86AFD-7D4A-4A22-AE37-615B70AFD0CA}"/>
              </a:ext>
            </a:extLst>
          </p:cNvPr>
          <p:cNvSpPr>
            <a:spLocks noGrp="1"/>
          </p:cNvSpPr>
          <p:nvPr>
            <p:ph sz="half" idx="1"/>
          </p:nvPr>
        </p:nvSpPr>
        <p:spPr>
          <a:xfrm>
            <a:off x="677334" y="1497106"/>
            <a:ext cx="4184035" cy="4544255"/>
          </a:xfrm>
        </p:spPr>
        <p:txBody>
          <a:bodyPr/>
          <a:lstStyle/>
          <a:p>
            <a:r>
              <a:rPr lang="en-US" b="1" u="sng" dirty="0">
                <a:effectLst>
                  <a:outerShdw blurRad="38100" dist="38100" dir="2700000" algn="tl">
                    <a:srgbClr val="000000">
                      <a:alpha val="43137"/>
                    </a:srgbClr>
                  </a:outerShdw>
                </a:effectLst>
              </a:rPr>
              <a:t>PREPROCESSING</a:t>
            </a:r>
          </a:p>
          <a:p>
            <a:r>
              <a:rPr lang="en-US" dirty="0"/>
              <a:t>Read the picture file. </a:t>
            </a:r>
          </a:p>
          <a:p>
            <a:r>
              <a:rPr lang="en-US" dirty="0"/>
              <a:t>Decode the JPEG content to RGB grids of pixels with channels.</a:t>
            </a:r>
          </a:p>
          <a:p>
            <a:r>
              <a:rPr lang="en-US" dirty="0"/>
              <a:t>Rescale the pixel values (between 0 and 255) to the [0, 1] interval (as training neural networks with this range gets efficient).</a:t>
            </a:r>
          </a:p>
          <a:p>
            <a:r>
              <a:rPr lang="en-US" dirty="0"/>
              <a:t>We know that an image is 2D and represented as a matrix with 3 channels.</a:t>
            </a:r>
            <a:endParaRPr lang="en-IN" dirty="0"/>
          </a:p>
        </p:txBody>
      </p:sp>
      <p:sp>
        <p:nvSpPr>
          <p:cNvPr id="4" name="Content Placeholder 3">
            <a:extLst>
              <a:ext uri="{FF2B5EF4-FFF2-40B4-BE49-F238E27FC236}">
                <a16:creationId xmlns:a16="http://schemas.microsoft.com/office/drawing/2014/main" id="{68B6BDEE-23FF-41E7-8EB6-FC2568BB15C0}"/>
              </a:ext>
            </a:extLst>
          </p:cNvPr>
          <p:cNvSpPr>
            <a:spLocks noGrp="1"/>
          </p:cNvSpPr>
          <p:nvPr>
            <p:ph sz="half" idx="2"/>
          </p:nvPr>
        </p:nvSpPr>
        <p:spPr>
          <a:xfrm>
            <a:off x="5089970" y="1497107"/>
            <a:ext cx="4184034" cy="4544256"/>
          </a:xfrm>
        </p:spPr>
        <p:txBody>
          <a:bodyPr/>
          <a:lstStyle/>
          <a:p>
            <a:r>
              <a:rPr lang="en-US" b="1" u="sng" dirty="0">
                <a:effectLst>
                  <a:outerShdw blurRad="38100" dist="38100" dir="2700000" algn="tl">
                    <a:srgbClr val="000000">
                      <a:alpha val="43137"/>
                    </a:srgbClr>
                  </a:outerShdw>
                </a:effectLst>
              </a:rPr>
              <a:t>SEGMENTATION</a:t>
            </a:r>
          </a:p>
          <a:p>
            <a:r>
              <a:rPr lang="en-US" dirty="0"/>
              <a:t>After the preprocessing step, an image of medicine is decomposed into sub-images of individual medicines.</a:t>
            </a:r>
          </a:p>
          <a:p>
            <a:r>
              <a:rPr lang="en-US" dirty="0"/>
              <a:t> Preprocessed input image is segmented into isolated medicine name</a:t>
            </a:r>
            <a:endParaRPr lang="en-IN" b="1" u="sng" dirty="0">
              <a:effectLst>
                <a:outerShdw blurRad="38100" dist="38100" dir="2700000" algn="tl">
                  <a:srgbClr val="000000">
                    <a:alpha val="43137"/>
                  </a:srgbClr>
                </a:outerShdw>
              </a:effectLst>
            </a:endParaRPr>
          </a:p>
          <a:p>
            <a:r>
              <a:rPr lang="en-US" dirty="0"/>
              <a:t>In short cropping of individual drugs according to the </a:t>
            </a:r>
            <a:r>
              <a:rPr lang="en-US" dirty="0" err="1"/>
              <a:t>RoI</a:t>
            </a:r>
            <a:r>
              <a:rPr lang="en-US" dirty="0"/>
              <a:t> (Region of interest)</a:t>
            </a:r>
          </a:p>
          <a:p>
            <a:r>
              <a:rPr lang="en-US" dirty="0"/>
              <a:t>After segmentation CNN algorithm works.</a:t>
            </a:r>
          </a:p>
        </p:txBody>
      </p:sp>
    </p:spTree>
    <p:extLst>
      <p:ext uri="{BB962C8B-B14F-4D97-AF65-F5344CB8AC3E}">
        <p14:creationId xmlns:p14="http://schemas.microsoft.com/office/powerpoint/2010/main" val="256146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5BDA-2DB5-4088-87CA-7574B4B144D7}"/>
              </a:ext>
            </a:extLst>
          </p:cNvPr>
          <p:cNvSpPr>
            <a:spLocks noGrp="1"/>
          </p:cNvSpPr>
          <p:nvPr>
            <p:ph type="title"/>
          </p:nvPr>
        </p:nvSpPr>
        <p:spPr>
          <a:xfrm>
            <a:off x="515970" y="412376"/>
            <a:ext cx="8596668" cy="645459"/>
          </a:xfrm>
        </p:spPr>
        <p:txBody>
          <a:bodyPr/>
          <a:lstStyle/>
          <a:p>
            <a:r>
              <a:rPr lang="en-US" b="1" u="sng" dirty="0">
                <a:effectLst>
                  <a:outerShdw blurRad="38100" dist="38100" dir="2700000" algn="tl">
                    <a:srgbClr val="000000">
                      <a:alpha val="43137"/>
                    </a:srgbClr>
                  </a:outerShdw>
                </a:effectLst>
              </a:rPr>
              <a:t>CNN ARCHITECTURE</a:t>
            </a: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BBCA461-1E3E-4AFE-90C0-829EA8E94649}"/>
              </a:ext>
            </a:extLst>
          </p:cNvPr>
          <p:cNvSpPr>
            <a:spLocks noGrp="1"/>
          </p:cNvSpPr>
          <p:nvPr>
            <p:ph idx="1"/>
          </p:nvPr>
        </p:nvSpPr>
        <p:spPr>
          <a:xfrm>
            <a:off x="515969" y="1228165"/>
            <a:ext cx="9076265" cy="4786303"/>
          </a:xfrm>
        </p:spPr>
        <p:txBody>
          <a:bodyPr/>
          <a:lstStyle/>
          <a:p>
            <a:r>
              <a:rPr lang="en-US" b="1" u="sng" dirty="0">
                <a:effectLst>
                  <a:outerShdw blurRad="38100" dist="38100" dir="2700000" algn="tl">
                    <a:srgbClr val="000000">
                      <a:alpha val="43137"/>
                    </a:srgbClr>
                  </a:outerShdw>
                </a:effectLst>
              </a:rPr>
              <a:t>CONVOLUTION</a:t>
            </a:r>
          </a:p>
          <a:p>
            <a:pPr algn="l"/>
            <a:r>
              <a:rPr lang="en-US" b="0" i="0" dirty="0">
                <a:solidFill>
                  <a:srgbClr val="222222"/>
                </a:solidFill>
                <a:effectLst/>
                <a:latin typeface="Source Sans Pro" panose="020B0604020202020204" pitchFamily="34" charset="0"/>
              </a:rPr>
              <a:t>The purpose of the convolution is to extract the features of the object on the image. </a:t>
            </a:r>
          </a:p>
          <a:p>
            <a:pPr algn="l"/>
            <a:r>
              <a:rPr lang="en-US" b="0" i="0" dirty="0">
                <a:solidFill>
                  <a:srgbClr val="222222"/>
                </a:solidFill>
                <a:effectLst/>
                <a:latin typeface="Source Sans Pro" panose="020B0604020202020204" pitchFamily="34" charset="0"/>
              </a:rPr>
              <a:t>Convolution is an element-wise multiplication. </a:t>
            </a:r>
          </a:p>
          <a:p>
            <a:pPr algn="l"/>
            <a:r>
              <a:rPr lang="en-US" b="0" i="0" dirty="0">
                <a:solidFill>
                  <a:srgbClr val="222222"/>
                </a:solidFill>
                <a:effectLst/>
                <a:latin typeface="Source Sans Pro" panose="020B0604020202020204" pitchFamily="34" charset="0"/>
              </a:rPr>
              <a:t>The concept is easy to understand. </a:t>
            </a:r>
          </a:p>
          <a:p>
            <a:pPr algn="l"/>
            <a:r>
              <a:rPr lang="en-US" dirty="0">
                <a:solidFill>
                  <a:srgbClr val="222222"/>
                </a:solidFill>
                <a:latin typeface="Source Sans Pro" panose="020B0604020202020204" pitchFamily="34" charset="0"/>
              </a:rPr>
              <a:t>Algorithm</a:t>
            </a:r>
            <a:r>
              <a:rPr lang="en-US" b="0" i="0" dirty="0">
                <a:solidFill>
                  <a:srgbClr val="222222"/>
                </a:solidFill>
                <a:effectLst/>
                <a:latin typeface="Source Sans Pro" panose="020B0604020202020204" pitchFamily="34" charset="0"/>
              </a:rPr>
              <a:t> will scan a part of the image, usually with a dimension of 3×3(n*n) and multiplies it to a filter. </a:t>
            </a:r>
          </a:p>
          <a:p>
            <a:pPr algn="l"/>
            <a:r>
              <a:rPr lang="en-US" dirty="0">
                <a:solidFill>
                  <a:srgbClr val="222222"/>
                </a:solidFill>
                <a:latin typeface="Source Sans Pro" panose="020B0604020202020204" pitchFamily="34" charset="0"/>
              </a:rPr>
              <a:t>Filter is also called Kernel,(n*n)matrix.</a:t>
            </a:r>
            <a:endParaRPr lang="en-US" b="0" i="0" dirty="0">
              <a:solidFill>
                <a:srgbClr val="222222"/>
              </a:solidFill>
              <a:effectLst/>
              <a:latin typeface="Source Sans Pro" panose="020B0604020202020204" pitchFamily="34" charset="0"/>
            </a:endParaRPr>
          </a:p>
          <a:p>
            <a:pPr algn="l"/>
            <a:r>
              <a:rPr lang="en-US" b="0" i="0" dirty="0">
                <a:solidFill>
                  <a:srgbClr val="222222"/>
                </a:solidFill>
                <a:effectLst/>
                <a:latin typeface="Source Sans Pro" panose="020B0604020202020204" pitchFamily="34" charset="0"/>
              </a:rPr>
              <a:t>The output of the element-wise multiplication is called a feature image. </a:t>
            </a:r>
          </a:p>
          <a:p>
            <a:pPr algn="l"/>
            <a:r>
              <a:rPr lang="en-US" b="0" i="0" dirty="0">
                <a:solidFill>
                  <a:srgbClr val="222222"/>
                </a:solidFill>
                <a:effectLst/>
                <a:latin typeface="Source Sans Pro" panose="020B0604020202020204" pitchFamily="34" charset="0"/>
              </a:rPr>
              <a:t>This step is repeated until all the image is scanned. </a:t>
            </a:r>
          </a:p>
          <a:p>
            <a:pPr algn="l"/>
            <a:r>
              <a:rPr lang="en-US" b="0" i="0" dirty="0">
                <a:solidFill>
                  <a:srgbClr val="222222"/>
                </a:solidFill>
                <a:effectLst/>
                <a:latin typeface="Source Sans Pro" panose="020B0604020202020204" pitchFamily="34" charset="0"/>
              </a:rPr>
              <a:t>Note that, after the convolution, the size of the image is reduced into multiple convolutional layers.</a:t>
            </a:r>
          </a:p>
          <a:p>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243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74DC-B799-4EF2-B265-1AA3C15F638F}"/>
              </a:ext>
            </a:extLst>
          </p:cNvPr>
          <p:cNvSpPr>
            <a:spLocks noGrp="1"/>
          </p:cNvSpPr>
          <p:nvPr>
            <p:ph type="title"/>
          </p:nvPr>
        </p:nvSpPr>
        <p:spPr>
          <a:xfrm>
            <a:off x="605617" y="277906"/>
            <a:ext cx="8596668" cy="1210235"/>
          </a:xfrm>
        </p:spPr>
        <p:txBody>
          <a:bodyPr/>
          <a:lstStyle/>
          <a:p>
            <a:r>
              <a:rPr lang="en-US" b="1" u="sng" dirty="0">
                <a:effectLst>
                  <a:outerShdw blurRad="38100" dist="38100" dir="2700000" algn="tl">
                    <a:srgbClr val="000000">
                      <a:alpha val="43137"/>
                    </a:srgbClr>
                  </a:outerShdw>
                </a:effectLst>
              </a:rPr>
              <a:t>POOLING AND FULLY CONNECTED LAYERS</a:t>
            </a:r>
            <a:endParaRPr lang="en-IN"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4713B45-4576-4FE4-9800-4BF6CC5688A2}"/>
              </a:ext>
            </a:extLst>
          </p:cNvPr>
          <p:cNvSpPr>
            <a:spLocks noGrp="1"/>
          </p:cNvSpPr>
          <p:nvPr>
            <p:ph idx="1"/>
          </p:nvPr>
        </p:nvSpPr>
        <p:spPr>
          <a:xfrm>
            <a:off x="677334" y="1586753"/>
            <a:ext cx="8596668" cy="4715435"/>
          </a:xfrm>
        </p:spPr>
        <p:txBody>
          <a:bodyPr/>
          <a:lstStyle/>
          <a:p>
            <a:pPr algn="l"/>
            <a:r>
              <a:rPr lang="en-US" dirty="0">
                <a:solidFill>
                  <a:srgbClr val="222222"/>
                </a:solidFill>
                <a:latin typeface="Source Sans Pro" panose="020B0503030403020204" pitchFamily="34" charset="0"/>
              </a:rPr>
              <a:t>Pooling</a:t>
            </a:r>
            <a:r>
              <a:rPr lang="en-US" b="0" i="0" dirty="0">
                <a:solidFill>
                  <a:srgbClr val="222222"/>
                </a:solidFill>
                <a:effectLst/>
                <a:latin typeface="Source Sans Pro" panose="020B0503030403020204" pitchFamily="34" charset="0"/>
              </a:rPr>
              <a:t> is easy to understand.</a:t>
            </a:r>
          </a:p>
          <a:p>
            <a:pPr algn="l"/>
            <a:r>
              <a:rPr lang="en-US" b="0" i="0" dirty="0">
                <a:solidFill>
                  <a:srgbClr val="222222"/>
                </a:solidFill>
                <a:effectLst/>
                <a:latin typeface="Source Sans Pro" panose="020B0503030403020204" pitchFamily="34" charset="0"/>
              </a:rPr>
              <a:t>The purpose of the pooling is </a:t>
            </a:r>
            <a:r>
              <a:rPr lang="en-US" b="1" i="0" dirty="0">
                <a:solidFill>
                  <a:srgbClr val="222222"/>
                </a:solidFill>
                <a:effectLst/>
                <a:latin typeface="Source Sans Pro" panose="020B0503030403020204" pitchFamily="34" charset="0"/>
              </a:rPr>
              <a:t>to reduce the dimensionality of the input image. </a:t>
            </a:r>
          </a:p>
          <a:p>
            <a:pPr algn="l"/>
            <a:r>
              <a:rPr lang="en-US" dirty="0"/>
              <a:t>There are two types of Pooling:</a:t>
            </a:r>
          </a:p>
          <a:p>
            <a:pPr algn="l"/>
            <a:r>
              <a:rPr lang="en-US" dirty="0"/>
              <a:t>Max Pooling and Average Pooling. </a:t>
            </a:r>
          </a:p>
          <a:p>
            <a:pPr algn="l"/>
            <a:r>
              <a:rPr lang="en-US" dirty="0"/>
              <a:t>Max Pooling returns the maximum value from the portion of the feature image.</a:t>
            </a:r>
          </a:p>
          <a:p>
            <a:pPr algn="l"/>
            <a:r>
              <a:rPr lang="en-US" dirty="0"/>
              <a:t>On the other hand, Average Pooling returns the average of all the values from the portion of the feature image.</a:t>
            </a:r>
          </a:p>
          <a:p>
            <a:pPr algn="l"/>
            <a:r>
              <a:rPr lang="en-US" dirty="0">
                <a:solidFill>
                  <a:srgbClr val="222222"/>
                </a:solidFill>
                <a:latin typeface="Source Sans Pro" panose="020B0503030403020204" pitchFamily="34" charset="0"/>
              </a:rPr>
              <a:t>Convolution and pooling continues multiple times and at last all the neurons from the previous layer fed into network layer(trained dataset) called </a:t>
            </a:r>
            <a:r>
              <a:rPr lang="en-US">
                <a:solidFill>
                  <a:srgbClr val="222222"/>
                </a:solidFill>
                <a:latin typeface="Source Sans Pro" panose="020B0503030403020204" pitchFamily="34" charset="0"/>
              </a:rPr>
              <a:t>dense layer , there </a:t>
            </a:r>
            <a:r>
              <a:rPr lang="en-US" dirty="0">
                <a:solidFill>
                  <a:srgbClr val="222222"/>
                </a:solidFill>
                <a:latin typeface="Source Sans Pro" panose="020B0503030403020204" pitchFamily="34" charset="0"/>
              </a:rPr>
              <a:t>happens testing and predict the output.</a:t>
            </a:r>
            <a:endParaRPr lang="en-US" b="0" i="0" dirty="0">
              <a:solidFill>
                <a:srgbClr val="222222"/>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14110358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719</TotalTime>
  <Words>1445</Words>
  <Application>Microsoft Office PowerPoint</Application>
  <PresentationFormat>Widescreen</PresentationFormat>
  <Paragraphs>148</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Bodoni MT Black</vt:lpstr>
      <vt:lpstr>Broadway</vt:lpstr>
      <vt:lpstr>charter</vt:lpstr>
      <vt:lpstr>Source Sans Pro</vt:lpstr>
      <vt:lpstr>Trebuchet MS</vt:lpstr>
      <vt:lpstr>Wingdings</vt:lpstr>
      <vt:lpstr>Wingdings 3</vt:lpstr>
      <vt:lpstr>Facet</vt:lpstr>
      <vt:lpstr>MEDICINE BOX</vt:lpstr>
      <vt:lpstr>PROJECT DESCRIPTION</vt:lpstr>
      <vt:lpstr>LITERATURE SURVEY</vt:lpstr>
      <vt:lpstr>DISADVANTEGES OF EXISTING SYSTEM</vt:lpstr>
      <vt:lpstr>Proposed system</vt:lpstr>
      <vt:lpstr>METHODOLOGY AND DESIGN</vt:lpstr>
      <vt:lpstr>PREPROCESSING AND SEGMENTATION</vt:lpstr>
      <vt:lpstr>CNN ARCHITECTURE</vt:lpstr>
      <vt:lpstr>POOLING AND FULLY CONNECTED LAYERS</vt:lpstr>
      <vt:lpstr>STRUCTURE OF CNN</vt:lpstr>
      <vt:lpstr>CONVOLUTION OPERATOION</vt:lpstr>
      <vt:lpstr>MAX POOLING IN CNN</vt:lpstr>
      <vt:lpstr>FULLY CONNECTED LAYERS</vt:lpstr>
      <vt:lpstr>ACTIVITY DIAGRAM</vt:lpstr>
      <vt:lpstr>SYSTEM ARCHITECTURE </vt:lpstr>
      <vt:lpstr>DATA SET MODEL</vt:lpstr>
      <vt:lpstr>DATA SET MODEL</vt:lpstr>
      <vt:lpstr>DATA SET MODEL</vt:lpstr>
      <vt:lpstr>DATA SET MODEL</vt:lpstr>
      <vt:lpstr>PRESCRIPTION DATA</vt:lpstr>
      <vt:lpstr>PRESCRIPTION DATA</vt:lpstr>
      <vt:lpstr>USER PAGE</vt:lpstr>
      <vt:lpstr>PRESCRIPTION UPLOAD</vt:lpstr>
      <vt:lpstr>DRUG DETECTION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BOX</dc:title>
  <dc:creator>SILPA S PILLAI</dc:creator>
  <cp:lastModifiedBy>SILPA S PILLAI</cp:lastModifiedBy>
  <cp:revision>13</cp:revision>
  <dcterms:created xsi:type="dcterms:W3CDTF">2022-01-19T06:13:50Z</dcterms:created>
  <dcterms:modified xsi:type="dcterms:W3CDTF">2022-02-27T10:51:34Z</dcterms:modified>
</cp:coreProperties>
</file>